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708" r:id="rId1"/>
  </p:sldMasterIdLst>
  <p:sldIdLst>
    <p:sldId id="256" r:id="rId2"/>
    <p:sldId id="275" r:id="rId3"/>
    <p:sldId id="276" r:id="rId4"/>
    <p:sldId id="257" r:id="rId5"/>
    <p:sldId id="258" r:id="rId6"/>
    <p:sldId id="261" r:id="rId7"/>
    <p:sldId id="264" r:id="rId8"/>
    <p:sldId id="274" r:id="rId9"/>
    <p:sldId id="278" r:id="rId10"/>
    <p:sldId id="259" r:id="rId11"/>
    <p:sldId id="277" r:id="rId12"/>
    <p:sldId id="260" r:id="rId13"/>
    <p:sldId id="262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65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3605"/>
    <a:srgbClr val="492303"/>
    <a:srgbClr val="FCD802"/>
    <a:srgbClr val="E4C402"/>
    <a:srgbClr val="E9761F"/>
    <a:srgbClr val="F4BB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>
        <p:scale>
          <a:sx n="90" d="100"/>
          <a:sy n="90" d="100"/>
        </p:scale>
        <p:origin x="-594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D1CA-4750-4491-B8EF-FBC1089C629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629B-A46B-47A0-B8E4-933CA9554A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4624"/>
            <a:ext cx="9144000" cy="1440160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Краткого исторического справочника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User\Рабочий стол\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58524"/>
            <a:ext cx="8496944" cy="513882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9602"/>
            <a:ext cx="9144000" cy="62068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справочника:</a:t>
            </a:r>
          </a:p>
          <a:p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20804"/>
            <a:ext cx="1650766" cy="237915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108" y="1313583"/>
            <a:ext cx="1655788" cy="238637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08301" y="1323698"/>
            <a:ext cx="1655787" cy="238638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493" y="1323698"/>
            <a:ext cx="1655787" cy="238637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64686" y="1313585"/>
            <a:ext cx="1655786" cy="23863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918" y="3761857"/>
            <a:ext cx="1655786" cy="23863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980109" y="3778926"/>
            <a:ext cx="1655787" cy="238637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707904" y="3778925"/>
            <a:ext cx="1655786" cy="23863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436096" y="3778926"/>
            <a:ext cx="1655784" cy="23863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8" descr="D:\+Работа+\5. Справочник Ермак\! 1 В издательство\обложка и др\3 Раздел 0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164688" y="3778926"/>
            <a:ext cx="1655784" cy="238637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5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D:\+Работа+\5. Справочник Ермак\! 1 В издательство\+фото+\0 Введение\Пам Ремезов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3312368" cy="545334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1: Атаман Ермак и его поход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788024" y="1854540"/>
            <a:ext cx="406794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Атаман Ермак со товарищи в сибирском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походе……………………………………………18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Сибирский маршрут отряда Ермака………...23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Вооружение, оснащение, военная тактика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казаков атамана Ермака………………………26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Туристический водный маршрут по южной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зоне Тюменской области «Сибирский поход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дружины Ермака»………………………………35</a:t>
            </a: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Экспедиции и походы по пути Ермака………43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D:\+Работа+\5. Справочник Ермак\! 1 В издательство\+фото+\1\1-18 Ермак в Сиби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36712"/>
            <a:ext cx="2376264" cy="281802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28" name="Picture 4" descr="D:\+Работа+\5. Справочник Ермак\! 1 В издательство\+фото+\1\1-31 Взятие Карачин-город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007819"/>
            <a:ext cx="2158578" cy="164692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30" name="Picture 6" descr="D:\+Работа+\5. Справочник Ермак\! 1 В издательство\+фото+\1\1-34 Битва при Абала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70" y="3726748"/>
            <a:ext cx="4636653" cy="260236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31" name="Picture 7" descr="D:\+Работа+\5. Справочник Ермак\! 1 В издательство\+фото+\1\1-27 Битва при Караульном Яр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854736"/>
            <a:ext cx="2160240" cy="107181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8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88032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2: географические названия в честь Ермака</a:t>
            </a:r>
            <a:endParaRPr lang="ru-RU" sz="5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788024" y="1512365"/>
            <a:ext cx="38884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1400" dirty="0" smtClean="0"/>
              <a:t>Вулкан Ермак…………………...…….........…………………46</a:t>
            </a:r>
          </a:p>
          <a:p>
            <a:pPr algn="dist"/>
            <a:r>
              <a:rPr lang="ru-RU" sz="1400" dirty="0" err="1" smtClean="0"/>
              <a:t>Ермаковский</a:t>
            </a:r>
            <a:r>
              <a:rPr lang="ru-RU" sz="1400" dirty="0" smtClean="0"/>
              <a:t> </a:t>
            </a:r>
            <a:r>
              <a:rPr lang="ru-RU" sz="1400" dirty="0" err="1" smtClean="0"/>
              <a:t>Еган</a:t>
            </a:r>
            <a:r>
              <a:rPr lang="ru-RU" sz="1400" dirty="0" smtClean="0"/>
              <a:t>…………………………………………….46</a:t>
            </a:r>
          </a:p>
          <a:p>
            <a:pPr algn="dist"/>
            <a:r>
              <a:rPr lang="ru-RU" sz="1400" dirty="0" smtClean="0"/>
              <a:t>Ермак-Камень (скала Ермак)…………………………..46</a:t>
            </a:r>
          </a:p>
          <a:p>
            <a:pPr algn="dist"/>
            <a:r>
              <a:rPr lang="ru-RU" sz="1400" dirty="0" smtClean="0"/>
              <a:t>Остров Ермак……………………………………………………47</a:t>
            </a:r>
          </a:p>
          <a:p>
            <a:pPr algn="dist"/>
            <a:r>
              <a:rPr lang="ru-RU" sz="1400" dirty="0" smtClean="0"/>
              <a:t>Река </a:t>
            </a:r>
            <a:r>
              <a:rPr lang="ru-RU" sz="1400" dirty="0" err="1" smtClean="0"/>
              <a:t>Ермаковка</a:t>
            </a:r>
            <a:r>
              <a:rPr lang="ru-RU" sz="1400" dirty="0" smtClean="0"/>
              <a:t>………………………………………………..49</a:t>
            </a:r>
          </a:p>
          <a:p>
            <a:pPr algn="dist"/>
            <a:r>
              <a:rPr lang="ru-RU" sz="1400" dirty="0" smtClean="0"/>
              <a:t>2.1. Поселения………………………………………………….49</a:t>
            </a:r>
          </a:p>
          <a:p>
            <a:pPr algn="dist"/>
            <a:r>
              <a:rPr lang="ru-RU" sz="1400" dirty="0" smtClean="0"/>
              <a:t>Свердловская область………………………………………49</a:t>
            </a:r>
          </a:p>
          <a:p>
            <a:pPr algn="dist"/>
            <a:r>
              <a:rPr lang="ru-RU" sz="1400" dirty="0" smtClean="0"/>
              <a:t>Тюменская область…………………………………………..51</a:t>
            </a:r>
          </a:p>
          <a:p>
            <a:pPr algn="dist"/>
            <a:r>
              <a:rPr lang="ru-RU" sz="1400" dirty="0" smtClean="0"/>
              <a:t>Омская область…………………………………………………53</a:t>
            </a:r>
          </a:p>
          <a:p>
            <a:pPr algn="dist"/>
            <a:r>
              <a:rPr lang="ru-RU" sz="1400" dirty="0" smtClean="0"/>
              <a:t>2.2. Улицы…………………………………………………………54</a:t>
            </a:r>
          </a:p>
          <a:p>
            <a:r>
              <a:rPr lang="ru-RU" sz="1400" dirty="0" smtClean="0"/>
              <a:t>Деревня Варвара, </a:t>
            </a:r>
            <a:r>
              <a:rPr lang="ru-RU" sz="1400" dirty="0" err="1" smtClean="0"/>
              <a:t>Ярковский</a:t>
            </a:r>
            <a:r>
              <a:rPr lang="ru-RU" sz="1400" dirty="0" smtClean="0"/>
              <a:t> район, улица</a:t>
            </a:r>
          </a:p>
          <a:p>
            <a:pPr algn="dist"/>
            <a:r>
              <a:rPr lang="ru-RU" sz="1400" dirty="0" smtClean="0"/>
              <a:t>Ермаковская……………………………………………………..54</a:t>
            </a:r>
          </a:p>
          <a:p>
            <a:pPr algn="dist"/>
            <a:r>
              <a:rPr lang="ru-RU" sz="1400" dirty="0" smtClean="0"/>
              <a:t>Город Заводоуковск, улица Ермака………………...55</a:t>
            </a:r>
          </a:p>
          <a:p>
            <a:pPr algn="dist"/>
            <a:r>
              <a:rPr lang="ru-RU" sz="1400" dirty="0" smtClean="0"/>
              <a:t>Город Ишим, улица Ермака………………………………55</a:t>
            </a:r>
          </a:p>
          <a:p>
            <a:pPr algn="dist"/>
            <a:r>
              <a:rPr lang="ru-RU" sz="1400" dirty="0" smtClean="0"/>
              <a:t>Остановка наземного транспорта «Ермак»…….56</a:t>
            </a:r>
          </a:p>
          <a:p>
            <a:pPr algn="dist"/>
            <a:r>
              <a:rPr lang="ru-RU" sz="1400" dirty="0" smtClean="0"/>
              <a:t>Город Тюмень, улица Ермака…………………………..57</a:t>
            </a:r>
          </a:p>
          <a:p>
            <a:pPr algn="dist"/>
            <a:r>
              <a:rPr lang="ru-RU" sz="1400" dirty="0" smtClean="0"/>
              <a:t>Город Ялуторовск, улица Ермака………….………….58</a:t>
            </a:r>
          </a:p>
          <a:p>
            <a:pPr algn="dist"/>
            <a:r>
              <a:rPr lang="ru-RU" sz="1400" dirty="0" smtClean="0"/>
              <a:t>Жилые дома «Ермак»……………………………………...58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D:\+Работа+\5. Справочник Ермак\Ермак в геогр названиях\о Ермак в Ямальск р-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2932085" cy="41044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1" name="Picture 3" descr="D:\+Работа+\5. Справочник Ермак\Ермак в геогр названиях\Готовое\Ермак-камень\Ермак-камень. Фото Ольги Кухтенков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2376264" cy="15841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D:\+Работа+\5. Справочник Ермак\+Фото+\+неисп+\вулкан Ерм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56350"/>
            <a:ext cx="2376264" cy="153269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3" name="Picture 5" descr="D:\+Работа+\5. Справочник Ермак\! 1 В издательство\+фото+\2\2-7 Ермак.jpg"/>
          <p:cNvPicPr>
            <a:picLocks noChangeAspect="1" noChangeArrowheads="1"/>
          </p:cNvPicPr>
          <p:nvPr/>
        </p:nvPicPr>
        <p:blipFill>
          <a:blip r:embed="rId5" cstate="print"/>
          <a:srcRect l="14560" r="3901"/>
          <a:stretch>
            <a:fillRect/>
          </a:stretch>
        </p:blipFill>
        <p:spPr bwMode="auto">
          <a:xfrm>
            <a:off x="1382406" y="1124744"/>
            <a:ext cx="1173370" cy="108012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4" name="Picture 6" descr="D:\+Работа+\5. Справочник Ермак\! 1 В издательство\+фото+\2\2-8 Ермак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18819"/>
            <a:ext cx="1147098" cy="108409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4016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3: Фольклор Сибири о Ермаке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9992" y="616034"/>
            <a:ext cx="42484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1200" dirty="0" smtClean="0"/>
              <a:t>Ермак в фольклоре сибирских </a:t>
            </a:r>
            <a:r>
              <a:rPr lang="ru-RU" sz="1200" dirty="0" err="1" smtClean="0"/>
              <a:t>угров</a:t>
            </a:r>
            <a:r>
              <a:rPr lang="ru-RU" sz="1200" dirty="0" smtClean="0"/>
              <a:t> и тюрок……………………..60</a:t>
            </a:r>
          </a:p>
          <a:p>
            <a:pPr algn="dist"/>
            <a:r>
              <a:rPr lang="ru-RU" sz="1200" dirty="0" err="1" smtClean="0"/>
              <a:t>Ташатканский</a:t>
            </a:r>
            <a:r>
              <a:rPr lang="ru-RU" sz="1200" dirty="0" smtClean="0"/>
              <a:t> камень……………………………………………………………60</a:t>
            </a:r>
          </a:p>
          <a:p>
            <a:pPr algn="dist"/>
            <a:r>
              <a:rPr lang="ru-RU" sz="1200" dirty="0" err="1" smtClean="0"/>
              <a:t>Ташатканский</a:t>
            </a:r>
            <a:r>
              <a:rPr lang="ru-RU" sz="1200" dirty="0" smtClean="0"/>
              <a:t> (Ермаков) метеорит……………………………………….61</a:t>
            </a:r>
          </a:p>
          <a:p>
            <a:pPr algn="dist"/>
            <a:r>
              <a:rPr lang="ru-RU" sz="1200" dirty="0" smtClean="0"/>
              <a:t>Предания и легенды о Ермаке на Урале………………………………63</a:t>
            </a:r>
          </a:p>
          <a:p>
            <a:pPr marL="228600" indent="-228600">
              <a:buAutoNum type="arabicPeriod"/>
            </a:pPr>
            <a:r>
              <a:rPr lang="ru-RU" sz="1200" dirty="0" smtClean="0"/>
              <a:t>Места, связанные с походом дружины </a:t>
            </a:r>
          </a:p>
          <a:p>
            <a:pPr marL="228600" indent="-228600" algn="dist"/>
            <a:r>
              <a:rPr lang="ru-RU" sz="1200" dirty="0" smtClean="0"/>
              <a:t>атамана Ермака по рекам Среднего Урала	…………………………..63</a:t>
            </a:r>
          </a:p>
          <a:p>
            <a:r>
              <a:rPr lang="ru-RU" sz="1200" dirty="0" smtClean="0"/>
              <a:t>2. Пещера и богатства Ермака; сверхъестественная </a:t>
            </a:r>
          </a:p>
          <a:p>
            <a:pPr algn="dist"/>
            <a:r>
              <a:rPr lang="ru-RU" sz="1200" dirty="0" smtClean="0"/>
              <a:t>способность Ермака видеть клады………………………………………..64</a:t>
            </a:r>
          </a:p>
          <a:p>
            <a:pPr algn="dist"/>
            <a:r>
              <a:rPr lang="ru-RU" sz="1200" dirty="0" smtClean="0"/>
              <a:t>3. Личность и судьба Ермака………………………………………………….65</a:t>
            </a:r>
          </a:p>
          <a:p>
            <a:r>
              <a:rPr lang="ru-RU" sz="1200" dirty="0" smtClean="0"/>
              <a:t>4. Ермак-освободитель, защитник бедных, </a:t>
            </a:r>
          </a:p>
          <a:p>
            <a:pPr algn="dist"/>
            <a:r>
              <a:rPr lang="ru-RU" sz="1200" dirty="0" smtClean="0"/>
              <a:t>«разбойник»……………………………………………………………………………65</a:t>
            </a:r>
          </a:p>
          <a:p>
            <a:r>
              <a:rPr lang="ru-RU" sz="1200" dirty="0" smtClean="0"/>
              <a:t>5. Столкновения Ермака с народами, </a:t>
            </a:r>
          </a:p>
          <a:p>
            <a:pPr algn="dist"/>
            <a:r>
              <a:rPr lang="ru-RU" sz="1200" dirty="0" smtClean="0"/>
              <a:t>проживающими на Урале………………………………………………………66</a:t>
            </a:r>
          </a:p>
          <a:p>
            <a:pPr algn="dist"/>
            <a:r>
              <a:rPr lang="ru-RU" sz="1200" dirty="0" smtClean="0"/>
              <a:t>6. Смерть Ермака…………………………………………………………………….67</a:t>
            </a:r>
          </a:p>
          <a:p>
            <a:pPr algn="dist"/>
            <a:r>
              <a:rPr lang="ru-RU" sz="1200" dirty="0" smtClean="0"/>
              <a:t>7. Предания и легенды о происхождении Ермака………………..67</a:t>
            </a:r>
          </a:p>
          <a:p>
            <a:pPr algn="dist"/>
            <a:r>
              <a:rPr lang="ru-RU" sz="1200" dirty="0" smtClean="0"/>
              <a:t>8. Легенда о захоронении Ермака………………………………………….69</a:t>
            </a:r>
          </a:p>
          <a:p>
            <a:pPr algn="dist"/>
            <a:r>
              <a:rPr lang="ru-RU" sz="1200" dirty="0" smtClean="0"/>
              <a:t>9. Народные предания о Ермаке……………………………………………70</a:t>
            </a:r>
          </a:p>
          <a:p>
            <a:r>
              <a:rPr lang="ru-RU" sz="1200" dirty="0" smtClean="0"/>
              <a:t>10. Ермак в народной песне «Ревела буря» </a:t>
            </a:r>
          </a:p>
          <a:p>
            <a:pPr algn="dist"/>
            <a:r>
              <a:rPr lang="ru-RU" sz="1200" dirty="0" smtClean="0"/>
              <a:t>(«Гибель Ермака»)…………………………………………………………………..74</a:t>
            </a:r>
          </a:p>
          <a:p>
            <a:r>
              <a:rPr lang="ru-RU" sz="1200" dirty="0" smtClean="0"/>
              <a:t>Исторические разбойничьи народные </a:t>
            </a:r>
          </a:p>
          <a:p>
            <a:pPr algn="dist"/>
            <a:r>
              <a:rPr lang="ru-RU" sz="1200" dirty="0" smtClean="0"/>
              <a:t>песни о Ермаке……………………………………………………………………….77</a:t>
            </a:r>
          </a:p>
          <a:p>
            <a:pPr algn="dist"/>
            <a:r>
              <a:rPr lang="ru-RU" sz="1200" dirty="0" smtClean="0"/>
              <a:t>Ермака выбирают атаманом………………………………………………….88</a:t>
            </a:r>
          </a:p>
          <a:p>
            <a:pPr algn="dist"/>
            <a:r>
              <a:rPr lang="ru-RU" sz="1200" dirty="0" smtClean="0"/>
              <a:t>Ермак у Ивана Грозного………………………………………………………….90</a:t>
            </a:r>
          </a:p>
          <a:p>
            <a:pPr algn="dist"/>
            <a:r>
              <a:rPr lang="ru-RU" sz="1200" dirty="0" smtClean="0"/>
              <a:t>Ермак берет Казань…………………………………………………………………92</a:t>
            </a:r>
          </a:p>
          <a:p>
            <a:pPr algn="dist"/>
            <a:r>
              <a:rPr lang="ru-RU" sz="1200" dirty="0" smtClean="0"/>
              <a:t>Ермак взял Сибирь………………………………………………………………….95</a:t>
            </a:r>
          </a:p>
          <a:p>
            <a:r>
              <a:rPr lang="ru-RU" sz="1200" dirty="0" smtClean="0"/>
              <a:t>Ермак Тимофеевич в былинах и исторических </a:t>
            </a:r>
          </a:p>
          <a:p>
            <a:pPr algn="dist"/>
            <a:r>
              <a:rPr lang="ru-RU" sz="1200" dirty="0" smtClean="0"/>
              <a:t>песнях русского народа………………………………………………………….98</a:t>
            </a:r>
          </a:p>
          <a:p>
            <a:pPr algn="dist"/>
            <a:r>
              <a:rPr lang="ru-RU" sz="1200" dirty="0" smtClean="0"/>
              <a:t>Былина «Ермак — покоритель Сибири»………………………………100</a:t>
            </a:r>
          </a:p>
          <a:p>
            <a:pPr algn="dist"/>
            <a:r>
              <a:rPr lang="ru-RU" sz="1200" dirty="0" smtClean="0"/>
              <a:t>Былина «Ермак и Калин-царь»…………………………………………….102</a:t>
            </a:r>
          </a:p>
          <a:p>
            <a:pPr algn="dist"/>
            <a:r>
              <a:rPr lang="ru-RU" sz="1200" dirty="0" smtClean="0"/>
              <a:t>Сказки о Ермаке…………………………………………………………………….107</a:t>
            </a:r>
          </a:p>
          <a:p>
            <a:pPr algn="dist"/>
            <a:r>
              <a:rPr lang="ru-RU" sz="1200" dirty="0" smtClean="0"/>
              <a:t>Пословицы и поговорки о Ермаке……………………………………….114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D:\+Работа+\5. Справочник Ермак\! 1 В издательство\+фото+\3\6 у Ивана Гр.jpg"/>
          <p:cNvPicPr>
            <a:picLocks noChangeAspect="1" noChangeArrowheads="1"/>
          </p:cNvPicPr>
          <p:nvPr/>
        </p:nvPicPr>
        <p:blipFill>
          <a:blip r:embed="rId2" cstate="print"/>
          <a:srcRect b="37"/>
          <a:stretch>
            <a:fillRect/>
          </a:stretch>
        </p:blipFill>
        <p:spPr bwMode="auto">
          <a:xfrm>
            <a:off x="251520" y="3789040"/>
            <a:ext cx="4195758" cy="259228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075" name="Picture 3" descr="D:\+Работа+\5. Справочник Ермак\! 1 В издательство\+фото+\3\3 Смерть Ермака.jpg"/>
          <p:cNvPicPr>
            <a:picLocks noChangeAspect="1" noChangeArrowheads="1"/>
          </p:cNvPicPr>
          <p:nvPr/>
        </p:nvPicPr>
        <p:blipFill>
          <a:blip r:embed="rId3" cstate="print"/>
          <a:srcRect b="6792"/>
          <a:stretch>
            <a:fillRect/>
          </a:stretch>
        </p:blipFill>
        <p:spPr bwMode="auto">
          <a:xfrm>
            <a:off x="251520" y="1052736"/>
            <a:ext cx="1665672" cy="259228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076" name="Picture 4" descr="D:\+Работа+\5. Справочник Ермак\! 1 В издательство\+фото+\3\4 нот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3293" y="2276872"/>
            <a:ext cx="1064691" cy="143477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077" name="Picture 5" descr="D:\+Работа+\5. Справочник Ермак\! 1 В издательство\+фото+\3\4 нот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139" y="2139922"/>
            <a:ext cx="1328492" cy="15771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078" name="Picture 6" descr="D:\+Работа+\5. Справочник Ермак\! 1 В издательство\+фото+\3\3 см Ермак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437" y="898100"/>
            <a:ext cx="1316813" cy="114838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079" name="Picture 7" descr="D:\+Работа+\5. Справочник Ермак\! 1 В издательство\+фото+\3\4 нот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94439" y="865083"/>
            <a:ext cx="1033545" cy="133978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4: Образ Ермака в искусстве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355976" y="605581"/>
            <a:ext cx="4464496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1100" dirty="0" smtClean="0"/>
              <a:t>Ермак в художественной литературе и поэзии………………..………………..116</a:t>
            </a:r>
          </a:p>
          <a:p>
            <a:r>
              <a:rPr lang="ru-RU" sz="1100" dirty="0" smtClean="0"/>
              <a:t>Ермак Тимофеевич в живописных, графических </a:t>
            </a:r>
          </a:p>
          <a:p>
            <a:r>
              <a:rPr lang="ru-RU" sz="1100" dirty="0" smtClean="0"/>
              <a:t>произведениях и в скульптуре из собрания Музейного </a:t>
            </a:r>
          </a:p>
          <a:p>
            <a:pPr algn="dist"/>
            <a:r>
              <a:rPr lang="ru-RU" sz="1100" dirty="0" smtClean="0"/>
              <a:t>комплекса им. И. Я. </a:t>
            </a:r>
            <a:r>
              <a:rPr lang="ru-RU" sz="1100" dirty="0" err="1" smtClean="0"/>
              <a:t>Словцова</a:t>
            </a:r>
            <a:r>
              <a:rPr lang="ru-RU" sz="1100" dirty="0" smtClean="0"/>
              <a:t> (ГАУК ТО «МК», г. Тюмень)………………..122</a:t>
            </a:r>
          </a:p>
          <a:p>
            <a:pPr marL="285750" indent="-285750">
              <a:buAutoNum type="romanUcPeriod"/>
            </a:pPr>
            <a:r>
              <a:rPr lang="ru-RU" sz="1100" dirty="0" smtClean="0"/>
              <a:t>Живопись, графика, скульптура из фонда Музея </a:t>
            </a:r>
          </a:p>
          <a:p>
            <a:pPr marL="285750" indent="-285750" algn="dist"/>
            <a:r>
              <a:rPr lang="ru-RU" sz="1100" dirty="0" smtClean="0"/>
              <a:t>изобразительных искусств Музейного комплекса…………………………….122</a:t>
            </a:r>
          </a:p>
          <a:p>
            <a:pPr algn="dist"/>
            <a:r>
              <a:rPr lang="ru-RU" sz="1100" dirty="0" smtClean="0"/>
              <a:t>II. Живопись из фонда Краеведческого музея……………………………………124</a:t>
            </a:r>
          </a:p>
          <a:p>
            <a:r>
              <a:rPr lang="ru-RU" sz="1100" dirty="0" smtClean="0"/>
              <a:t>Ермак Тимофеевич в живописных и графических </a:t>
            </a:r>
          </a:p>
          <a:p>
            <a:r>
              <a:rPr lang="ru-RU" sz="1100" dirty="0" smtClean="0"/>
              <a:t>произведениях из собрания </a:t>
            </a:r>
            <a:r>
              <a:rPr lang="ru-RU" sz="1100" dirty="0" err="1" smtClean="0"/>
              <a:t>Тобольского</a:t>
            </a:r>
            <a:r>
              <a:rPr lang="ru-RU" sz="1100" dirty="0" smtClean="0"/>
              <a:t> </a:t>
            </a:r>
          </a:p>
          <a:p>
            <a:pPr algn="dist"/>
            <a:r>
              <a:rPr lang="ru-RU" sz="1100" dirty="0" smtClean="0"/>
              <a:t>музея-заповедника (ГАУК ТО «ТИАМЗ»)…………………………………………….126</a:t>
            </a:r>
          </a:p>
          <a:p>
            <a:pPr algn="dist"/>
            <a:r>
              <a:rPr lang="ru-RU" sz="1100" dirty="0" smtClean="0"/>
              <a:t>I. Портреты-парсуны атамана Ермака XVIII в………………………………………126</a:t>
            </a:r>
          </a:p>
          <a:p>
            <a:r>
              <a:rPr lang="ru-RU" sz="1100" dirty="0" smtClean="0"/>
              <a:t>II. Портреты Ермака и картины, связанные с личностью Ермака, </a:t>
            </a:r>
          </a:p>
          <a:p>
            <a:pPr algn="dist"/>
            <a:r>
              <a:rPr lang="ru-RU" sz="1100" dirty="0" smtClean="0"/>
              <a:t>XIX — </a:t>
            </a:r>
            <a:r>
              <a:rPr lang="ru-RU" sz="1100" dirty="0" err="1" smtClean="0"/>
              <a:t>нач</a:t>
            </a:r>
            <a:r>
              <a:rPr lang="ru-RU" sz="1100" dirty="0" smtClean="0"/>
              <a:t>. XX в……………………………………………………………………………………..129</a:t>
            </a:r>
          </a:p>
          <a:p>
            <a:r>
              <a:rPr lang="ru-RU" sz="1100" dirty="0" smtClean="0"/>
              <a:t>III. Образ Ермака, исторические места и события, </a:t>
            </a:r>
          </a:p>
          <a:p>
            <a:r>
              <a:rPr lang="ru-RU" sz="1100" dirty="0" smtClean="0"/>
              <a:t>связанные с личностью атамана, в произведениях </a:t>
            </a:r>
          </a:p>
          <a:p>
            <a:pPr algn="dist"/>
            <a:r>
              <a:rPr lang="ru-RU" sz="1100" dirty="0" smtClean="0"/>
              <a:t>современных художников…………………………………………………………………..135</a:t>
            </a:r>
          </a:p>
          <a:p>
            <a:r>
              <a:rPr lang="ru-RU" sz="1100" dirty="0" smtClean="0"/>
              <a:t>Картины о походе Ермака в Сибирь в фондах </a:t>
            </a:r>
            <a:r>
              <a:rPr lang="ru-RU" sz="1100" dirty="0" err="1" smtClean="0"/>
              <a:t>Березниковского</a:t>
            </a:r>
            <a:endParaRPr lang="ru-RU" sz="1100" dirty="0" smtClean="0"/>
          </a:p>
          <a:p>
            <a:pPr algn="dist"/>
            <a:r>
              <a:rPr lang="ru-RU" sz="1100" dirty="0" smtClean="0"/>
              <a:t>музея Пермского края (г. Березники)………………………………………………….39</a:t>
            </a:r>
          </a:p>
          <a:p>
            <a:pPr algn="dist"/>
            <a:r>
              <a:rPr lang="ru-RU" sz="1100" dirty="0" smtClean="0"/>
              <a:t>Костяная скульптура…………………………………………………………………………….140</a:t>
            </a:r>
          </a:p>
          <a:p>
            <a:pPr algn="dist"/>
            <a:r>
              <a:rPr lang="ru-RU" sz="1100" dirty="0" smtClean="0"/>
              <a:t>Мультипликационный клип на песню «Ермак»…………………………………141</a:t>
            </a:r>
          </a:p>
          <a:p>
            <a:r>
              <a:rPr lang="ru-RU" sz="1100" dirty="0" smtClean="0"/>
              <a:t>Образ Ермака в произведениях декоративно-прикладного </a:t>
            </a:r>
          </a:p>
          <a:p>
            <a:pPr algn="dist"/>
            <a:r>
              <a:rPr lang="ru-RU" sz="1100" dirty="0" smtClean="0"/>
              <a:t>искусства из фондов </a:t>
            </a:r>
            <a:r>
              <a:rPr lang="ru-RU" sz="1100" dirty="0" err="1" smtClean="0"/>
              <a:t>Тобольского</a:t>
            </a:r>
            <a:r>
              <a:rPr lang="ru-RU" sz="1100" dirty="0" smtClean="0"/>
              <a:t> музея-заповедника………………………142</a:t>
            </a:r>
          </a:p>
          <a:p>
            <a:r>
              <a:rPr lang="ru-RU" sz="1100" dirty="0" smtClean="0"/>
              <a:t>Образ Ермака в фондах Новочеркасского музея истории </a:t>
            </a:r>
          </a:p>
          <a:p>
            <a:pPr algn="dist"/>
            <a:r>
              <a:rPr lang="ru-RU" sz="1100" dirty="0" smtClean="0"/>
              <a:t>Донского казачества (НМИДК)…………………………………………………………….147</a:t>
            </a:r>
          </a:p>
          <a:p>
            <a:pPr algn="dist"/>
            <a:r>
              <a:rPr lang="ru-RU" sz="1100" dirty="0" smtClean="0"/>
              <a:t>Песня о Ермаке…………………………………………………………………………………….150</a:t>
            </a:r>
          </a:p>
          <a:p>
            <a:pPr algn="dist"/>
            <a:r>
              <a:rPr lang="ru-RU" sz="1100" dirty="0" smtClean="0"/>
              <a:t>Поэма В. В. </a:t>
            </a:r>
            <a:r>
              <a:rPr lang="ru-RU" sz="1100" dirty="0" err="1" smtClean="0"/>
              <a:t>Дворцова</a:t>
            </a:r>
            <a:r>
              <a:rPr lang="ru-RU" sz="1100" dirty="0" smtClean="0"/>
              <a:t>………………………………………………………………………….151</a:t>
            </a:r>
          </a:p>
          <a:p>
            <a:r>
              <a:rPr lang="ru-RU" sz="1100" dirty="0" smtClean="0"/>
              <a:t>Портреты Ермака Тимофеевича со товарищи в собрании </a:t>
            </a:r>
          </a:p>
          <a:p>
            <a:r>
              <a:rPr lang="ru-RU" sz="1100" dirty="0" smtClean="0"/>
              <a:t>Культурно-этнографического центра «Музей истории </a:t>
            </a:r>
          </a:p>
          <a:p>
            <a:pPr algn="dist"/>
            <a:r>
              <a:rPr lang="ru-RU" sz="1100" dirty="0" smtClean="0"/>
              <a:t>реки Чусовой»……………………………………………………………………………………..158</a:t>
            </a:r>
          </a:p>
          <a:p>
            <a:r>
              <a:rPr lang="ru-RU" sz="1100" dirty="0" smtClean="0"/>
              <a:t>Портрет и чеканка атамана Ермака Тимофеевича </a:t>
            </a:r>
          </a:p>
          <a:p>
            <a:pPr algn="dist"/>
            <a:r>
              <a:rPr lang="ru-RU" sz="1100" dirty="0" smtClean="0"/>
              <a:t>в г. Туринске Свердловской области…………………………………………………..159</a:t>
            </a:r>
          </a:p>
          <a:p>
            <a:pPr algn="dist"/>
            <a:r>
              <a:rPr lang="ru-RU" sz="1100" dirty="0" smtClean="0"/>
              <a:t>Современные песни…………………………………………………………………………….160</a:t>
            </a:r>
          </a:p>
          <a:p>
            <a:pPr algn="dist"/>
            <a:r>
              <a:rPr lang="ru-RU" sz="1100" dirty="0" smtClean="0"/>
              <a:t>Художественный фильм «Ермак»……………………………………………………….161</a:t>
            </a:r>
            <a:endParaRPr lang="ru-RU" sz="1100" dirty="0"/>
          </a:p>
        </p:txBody>
      </p:sp>
      <p:pic>
        <p:nvPicPr>
          <p:cNvPr id="4099" name="Picture 3" descr="D:\+Работа+\5. Справочник Ермак\! 1 В издательство\+фото+\4\4 Бер\30 Бер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36" y="4077072"/>
            <a:ext cx="4194427" cy="237626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100" name="Picture 4" descr="D:\+Работа+\5. Справочник Ермак\! 1 В издательство\+фото+\4\5 Тоб скульпт\35 кос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564904"/>
            <a:ext cx="1991468" cy="147754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101" name="Picture 5" descr="D:\+Работа+\5. Справочник Ермак\! 1 В издательство\+фото+\4\5 Тоб скульпт\33 Кост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30" y="2636912"/>
            <a:ext cx="2164333" cy="12963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102" name="Picture 6" descr="D:\+Работа+\5. Справочник Ермак\! 1 В издательство\+фото+\4\1 введение\лит 4.jpg"/>
          <p:cNvPicPr>
            <a:picLocks noChangeAspect="1" noChangeArrowheads="1"/>
          </p:cNvPicPr>
          <p:nvPr/>
        </p:nvPicPr>
        <p:blipFill>
          <a:blip r:embed="rId5" cstate="print"/>
          <a:srcRect l="32649"/>
          <a:stretch>
            <a:fillRect/>
          </a:stretch>
        </p:blipFill>
        <p:spPr bwMode="auto">
          <a:xfrm>
            <a:off x="1475656" y="620688"/>
            <a:ext cx="2808312" cy="188374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104" name="Picture 8" descr="D:\+Работа+\5. Справочник Ермак\! 1 В издательство\+фото+\4\1 введение\лит 6.jpg"/>
          <p:cNvPicPr>
            <a:picLocks noChangeAspect="1" noChangeArrowheads="1"/>
          </p:cNvPicPr>
          <p:nvPr/>
        </p:nvPicPr>
        <p:blipFill>
          <a:blip r:embed="rId6" cstate="print"/>
          <a:srcRect l="53563"/>
          <a:stretch>
            <a:fillRect/>
          </a:stretch>
        </p:blipFill>
        <p:spPr bwMode="auto">
          <a:xfrm>
            <a:off x="179512" y="620688"/>
            <a:ext cx="1296144" cy="189849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5: Памятники Ермаку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355976" y="943555"/>
            <a:ext cx="4608512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1300" dirty="0" smtClean="0"/>
              <a:t>«Ермаково поле»…………………………………………………………………..164</a:t>
            </a:r>
          </a:p>
          <a:p>
            <a:pPr algn="dist"/>
            <a:r>
              <a:rPr lang="ru-RU" sz="1300" dirty="0" smtClean="0"/>
              <a:t>Обелиск Ермаку в г. Тобольск……………………………………………….165</a:t>
            </a:r>
          </a:p>
          <a:p>
            <a:r>
              <a:rPr lang="ru-RU" sz="1300" dirty="0" smtClean="0"/>
              <a:t>Обелиск в честь 400-летия </a:t>
            </a:r>
            <a:r>
              <a:rPr lang="ru-RU" sz="1300" dirty="0" err="1" smtClean="0"/>
              <a:t>пгт</a:t>
            </a:r>
            <a:r>
              <a:rPr lang="ru-RU" sz="1300" dirty="0" smtClean="0"/>
              <a:t> Орёл и дружины </a:t>
            </a:r>
          </a:p>
          <a:p>
            <a:r>
              <a:rPr lang="ru-RU" sz="1300" dirty="0" smtClean="0"/>
              <a:t>казачьего атамана Ермака Тимофеевича</a:t>
            </a:r>
          </a:p>
          <a:p>
            <a:pPr algn="dist"/>
            <a:r>
              <a:rPr lang="ru-RU" sz="1300" dirty="0" smtClean="0"/>
              <a:t>(Пермский край)……………………………………………………………………167</a:t>
            </a:r>
          </a:p>
          <a:p>
            <a:r>
              <a:rPr lang="ru-RU" sz="1300" dirty="0" smtClean="0"/>
              <a:t>Памятник Ермаку в г. Змеиногорск</a:t>
            </a:r>
          </a:p>
          <a:p>
            <a:pPr algn="dist"/>
            <a:r>
              <a:rPr lang="ru-RU" sz="1300" dirty="0" smtClean="0"/>
              <a:t>(Алтайский край)…………………………………………………………………167</a:t>
            </a:r>
          </a:p>
          <a:p>
            <a:pPr algn="dist"/>
            <a:r>
              <a:rPr lang="ru-RU" sz="1300" dirty="0" smtClean="0"/>
              <a:t>Памятник Ермаку в г. Новочеркасск…………………………………….169</a:t>
            </a:r>
          </a:p>
          <a:p>
            <a:pPr algn="dist"/>
            <a:r>
              <a:rPr lang="ru-RU" sz="1300" dirty="0" smtClean="0"/>
              <a:t>Памятник Ермаку в г. Сургут…………………………………………………172</a:t>
            </a:r>
          </a:p>
          <a:p>
            <a:pPr algn="dist"/>
            <a:r>
              <a:rPr lang="ru-RU" sz="1300" dirty="0" smtClean="0"/>
              <a:t>Памятник Ермаку в г. Чусовой (Пермский край)………………….173</a:t>
            </a:r>
          </a:p>
          <a:p>
            <a:pPr algn="dist"/>
            <a:r>
              <a:rPr lang="ru-RU" sz="1300" dirty="0" smtClean="0"/>
              <a:t>Памятник Ермаку на Полярном круге………………………………….173</a:t>
            </a:r>
          </a:p>
          <a:p>
            <a:pPr algn="dist"/>
            <a:r>
              <a:rPr lang="ru-RU" sz="1300" dirty="0" smtClean="0"/>
              <a:t>Памятный знак Ермаку Тимофеевичу в с. </a:t>
            </a:r>
            <a:r>
              <a:rPr lang="ru-RU" sz="1300" dirty="0" err="1" smtClean="0"/>
              <a:t>Чусовое</a:t>
            </a:r>
            <a:r>
              <a:rPr lang="ru-RU" sz="1300" dirty="0" smtClean="0"/>
              <a:t>………………174</a:t>
            </a:r>
          </a:p>
          <a:p>
            <a:pPr algn="dist"/>
            <a:r>
              <a:rPr lang="ru-RU" sz="1300" dirty="0" smtClean="0"/>
              <a:t>Памятный камень «Казакам Ермака от уральцев»……..………174</a:t>
            </a:r>
          </a:p>
          <a:p>
            <a:r>
              <a:rPr lang="ru-RU" sz="1300" dirty="0" smtClean="0"/>
              <a:t>Поклонный казачий крест Ермаку </a:t>
            </a:r>
          </a:p>
          <a:p>
            <a:pPr algn="dist"/>
            <a:r>
              <a:rPr lang="ru-RU" sz="1300" dirty="0" smtClean="0"/>
              <a:t>в </a:t>
            </a:r>
            <a:r>
              <a:rPr lang="ru-RU" sz="1300" dirty="0" err="1" smtClean="0"/>
              <a:t>Вагайском</a:t>
            </a:r>
            <a:r>
              <a:rPr lang="ru-RU" sz="1300" dirty="0" smtClean="0"/>
              <a:t> районе………………………………………………………………175</a:t>
            </a:r>
          </a:p>
          <a:p>
            <a:r>
              <a:rPr lang="ru-RU" sz="1300" dirty="0" smtClean="0"/>
              <a:t>Поклонный казачий крест в память </a:t>
            </a:r>
          </a:p>
          <a:p>
            <a:pPr algn="dist"/>
            <a:r>
              <a:rPr lang="ru-RU" sz="1300" dirty="0" smtClean="0"/>
              <a:t>о Ермаке в г. Тюмень…………………………………………………………….178</a:t>
            </a:r>
          </a:p>
          <a:p>
            <a:pPr algn="dist"/>
            <a:r>
              <a:rPr lang="ru-RU" sz="1300" dirty="0" smtClean="0"/>
              <a:t>Проект «Аллея Российской Славы», бюст Ермака……………….180</a:t>
            </a:r>
          </a:p>
          <a:p>
            <a:r>
              <a:rPr lang="ru-RU" sz="1300" dirty="0" smtClean="0"/>
              <a:t>Проект креста Ермаку в г. Тюмень благотворительного </a:t>
            </a:r>
          </a:p>
          <a:p>
            <a:pPr algn="dist"/>
            <a:r>
              <a:rPr lang="ru-RU" sz="1300" dirty="0" smtClean="0"/>
              <a:t>фонда «Возрождение Тобольска»………………………………………..181</a:t>
            </a:r>
          </a:p>
          <a:p>
            <a:r>
              <a:rPr lang="ru-RU" sz="1300" dirty="0" smtClean="0"/>
              <a:t>Проект памятника Ермаку на Исторической </a:t>
            </a:r>
          </a:p>
          <a:p>
            <a:pPr algn="dist"/>
            <a:r>
              <a:rPr lang="ru-RU" sz="1300" dirty="0" smtClean="0"/>
              <a:t>площади г. Тюмень……………………………………………………………….182</a:t>
            </a:r>
          </a:p>
          <a:p>
            <a:r>
              <a:rPr lang="ru-RU" sz="1300" dirty="0" smtClean="0"/>
              <a:t>Проект памятника, посвященного вхождению </a:t>
            </a:r>
          </a:p>
          <a:p>
            <a:r>
              <a:rPr lang="ru-RU" sz="1300" dirty="0" smtClean="0"/>
              <a:t>Западной Сибири в состав Российского государства, </a:t>
            </a:r>
          </a:p>
          <a:p>
            <a:pPr algn="dist"/>
            <a:r>
              <a:rPr lang="ru-RU" sz="1300" dirty="0" smtClean="0"/>
              <a:t>в г. Тюмень…………………………………………………………………………….183</a:t>
            </a:r>
            <a:endParaRPr lang="ru-RU" sz="1300" dirty="0"/>
          </a:p>
        </p:txBody>
      </p:sp>
      <p:pic>
        <p:nvPicPr>
          <p:cNvPr id="5122" name="Picture 2" descr="D:\+Работа+\5. Справочник Ермак\! 1 В издательство\+фото+\5\Пам 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1944216" cy="237099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23" name="Picture 3" descr="D:\+Работа+\5. Справочник Ермак\! 1 В издательство\+фото+\5\Пам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785" y="1187637"/>
            <a:ext cx="1725167" cy="234659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24" name="Picture 4" descr="D:\+Работа+\5. Справочник Ермак\! 1 В издательство\+фото+\5\пам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816424" cy="252794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2008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6: Реликвии Ермака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355976" y="471734"/>
            <a:ext cx="4536504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1400" dirty="0" smtClean="0"/>
              <a:t>Денежное обращение России во времена Ермака…….186</a:t>
            </a:r>
          </a:p>
          <a:p>
            <a:pPr algn="dist"/>
            <a:r>
              <a:rPr lang="ru-RU" sz="1400" dirty="0" smtClean="0"/>
              <a:t>«Ермакова часовня»…………………………………………………….187</a:t>
            </a:r>
          </a:p>
          <a:p>
            <a:r>
              <a:rPr lang="ru-RU" sz="1400" dirty="0" smtClean="0"/>
              <a:t>Защитное вооружение казаков XVI–XVII вв. </a:t>
            </a:r>
          </a:p>
          <a:p>
            <a:pPr algn="dist"/>
            <a:r>
              <a:rPr lang="ru-RU" sz="1400" dirty="0" smtClean="0"/>
              <a:t>из фондов тюменских музеев………………………………………188</a:t>
            </a:r>
          </a:p>
          <a:p>
            <a:pPr marL="400050" indent="-400050">
              <a:buAutoNum type="romanUcPeriod"/>
            </a:pPr>
            <a:r>
              <a:rPr lang="ru-RU" sz="1400" dirty="0" smtClean="0"/>
              <a:t>Панцири из фондов ГАУК «Музейный </a:t>
            </a:r>
          </a:p>
          <a:p>
            <a:pPr marL="400050" indent="-400050"/>
            <a:r>
              <a:rPr lang="ru-RU" sz="1400" dirty="0" smtClean="0"/>
              <a:t>комплекс Тюменской области</a:t>
            </a:r>
          </a:p>
          <a:p>
            <a:pPr marL="400050" indent="-400050" algn="dist"/>
            <a:r>
              <a:rPr lang="ru-RU" sz="1400" dirty="0" smtClean="0"/>
              <a:t>им. И. Я. </a:t>
            </a:r>
            <a:r>
              <a:rPr lang="ru-RU" sz="1400" dirty="0" err="1" smtClean="0"/>
              <a:t>Словцова</a:t>
            </a:r>
            <a:r>
              <a:rPr lang="ru-RU" sz="1400" dirty="0" smtClean="0"/>
              <a:t>»………………………………………………………188</a:t>
            </a:r>
          </a:p>
          <a:p>
            <a:r>
              <a:rPr lang="ru-RU" sz="1400" dirty="0" smtClean="0"/>
              <a:t>II. Панцирь из собраний музея археологии и этнографии Тюменского государственного университета………………191</a:t>
            </a:r>
          </a:p>
          <a:p>
            <a:pPr algn="dist"/>
            <a:r>
              <a:rPr lang="ru-RU" sz="1400" dirty="0" smtClean="0"/>
              <a:t>Знамена Ермака……………………………………………………………192</a:t>
            </a:r>
          </a:p>
          <a:p>
            <a:r>
              <a:rPr lang="ru-RU" sz="1400" dirty="0" smtClean="0"/>
              <a:t>Знак (клеймо) с кольчуги Ермака с надписью: </a:t>
            </a:r>
          </a:p>
          <a:p>
            <a:pPr algn="dist"/>
            <a:r>
              <a:rPr lang="ru-RU" sz="1400" dirty="0" smtClean="0"/>
              <a:t>«Князя Петра Ивановича Шуйского»	…………………………..195</a:t>
            </a:r>
          </a:p>
          <a:p>
            <a:pPr algn="dist"/>
            <a:r>
              <a:rPr lang="ru-RU" sz="1400" dirty="0" smtClean="0"/>
              <a:t>Икона с изображением Ермака……………………………………196</a:t>
            </a:r>
          </a:p>
          <a:p>
            <a:pPr algn="dist"/>
            <a:r>
              <a:rPr lang="ru-RU" sz="1400" dirty="0" smtClean="0"/>
              <a:t>Иконы </a:t>
            </a:r>
            <a:r>
              <a:rPr lang="ru-RU" sz="1400" dirty="0" err="1" smtClean="0"/>
              <a:t>ермаковых</a:t>
            </a:r>
            <a:r>
              <a:rPr lang="ru-RU" sz="1400" dirty="0" smtClean="0"/>
              <a:t> казаков…………………………………………..196</a:t>
            </a:r>
          </a:p>
          <a:p>
            <a:pPr algn="dist"/>
            <a:r>
              <a:rPr lang="ru-RU" sz="1400" dirty="0" smtClean="0"/>
              <a:t>К иконе Ермака…………………………………………………………….199</a:t>
            </a:r>
          </a:p>
          <a:p>
            <a:pPr algn="dist"/>
            <a:r>
              <a:rPr lang="ru-RU" sz="1400" dirty="0" smtClean="0"/>
              <a:t>Панцири Ермака……………………………………………………………202</a:t>
            </a:r>
          </a:p>
          <a:p>
            <a:pPr algn="dist"/>
            <a:r>
              <a:rPr lang="ru-RU" sz="1400" dirty="0" smtClean="0"/>
              <a:t>Пушка Ермака……………………………………………………………….205</a:t>
            </a:r>
          </a:p>
          <a:p>
            <a:r>
              <a:rPr lang="ru-RU" sz="1400" dirty="0" smtClean="0"/>
              <a:t>Пушка (пищаль) XV–XVI вв. из фондов </a:t>
            </a:r>
          </a:p>
          <a:p>
            <a:r>
              <a:rPr lang="ru-RU" sz="1400" dirty="0" smtClean="0"/>
              <a:t>Туринского филиала ГАУК Свердловской </a:t>
            </a:r>
          </a:p>
          <a:p>
            <a:r>
              <a:rPr lang="ru-RU" sz="1400" dirty="0" smtClean="0"/>
              <a:t>области «Свердловский областной </a:t>
            </a:r>
          </a:p>
          <a:p>
            <a:pPr algn="dist"/>
            <a:r>
              <a:rPr lang="ru-RU" sz="1400" dirty="0" smtClean="0"/>
              <a:t>краеведческий музей» (ГАУК СО «СОКМ»)………………….207</a:t>
            </a:r>
          </a:p>
          <a:p>
            <a:r>
              <a:rPr lang="ru-RU" sz="1400" dirty="0" smtClean="0"/>
              <a:t>Русский шлем XVI–XVII вв. из фондов ГАУК </a:t>
            </a:r>
          </a:p>
          <a:p>
            <a:r>
              <a:rPr lang="ru-RU" sz="1400" dirty="0" smtClean="0"/>
              <a:t>Тюменской области «Музейный комплекс </a:t>
            </a:r>
          </a:p>
          <a:p>
            <a:pPr algn="dist"/>
            <a:r>
              <a:rPr lang="ru-RU" sz="1400" dirty="0" smtClean="0"/>
              <a:t>им. И. Я. </a:t>
            </a:r>
            <a:r>
              <a:rPr lang="ru-RU" sz="1400" dirty="0" err="1" smtClean="0"/>
              <a:t>Словцова</a:t>
            </a:r>
            <a:r>
              <a:rPr lang="ru-RU" sz="1400" dirty="0" smtClean="0"/>
              <a:t>»………………………………………………………208</a:t>
            </a:r>
          </a:p>
          <a:p>
            <a:pPr algn="dist"/>
            <a:r>
              <a:rPr lang="ru-RU" sz="1400" dirty="0" smtClean="0"/>
              <a:t>Сабля Ермака………………………………………………………………209</a:t>
            </a:r>
          </a:p>
          <a:p>
            <a:r>
              <a:rPr lang="ru-RU" sz="1400" dirty="0" smtClean="0"/>
              <a:t>Холодное оружие казаков XVI–XVII вв. из фондов </a:t>
            </a:r>
          </a:p>
          <a:p>
            <a:r>
              <a:rPr lang="ru-RU" sz="1400" dirty="0" smtClean="0"/>
              <a:t>ГАУК Тюменской области «Музейный комплекс</a:t>
            </a:r>
          </a:p>
          <a:p>
            <a:pPr algn="dist"/>
            <a:r>
              <a:rPr lang="ru-RU" sz="1400" dirty="0" smtClean="0"/>
              <a:t>им. И. Я. </a:t>
            </a:r>
            <a:r>
              <a:rPr lang="ru-RU" sz="1400" dirty="0" err="1" smtClean="0"/>
              <a:t>Словцова</a:t>
            </a:r>
            <a:r>
              <a:rPr lang="ru-RU" sz="1400" dirty="0" smtClean="0"/>
              <a:t>»………………………………………………………210</a:t>
            </a:r>
            <a:endParaRPr lang="ru-RU" sz="1400" dirty="0"/>
          </a:p>
        </p:txBody>
      </p:sp>
      <p:pic>
        <p:nvPicPr>
          <p:cNvPr id="6146" name="Picture 2" descr="D:\+Работа+\5. Справочник Ермак\! 1 В издательство\+фото+\6\1 ден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76" y="620688"/>
            <a:ext cx="2016224" cy="99611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147" name="Picture 3" descr="D:\+Работа+\5. Справочник Ермак\! 1 В издательство\+фото+\6\1 де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6908" y="620688"/>
            <a:ext cx="1857060" cy="100211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153" name="Picture 9" descr="D:\+Работа+\5. Справочник Ермак\! 1 В издательство\+фото+\6\3  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237" y="1700809"/>
            <a:ext cx="3905014" cy="252028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154" name="Picture 10" descr="D:\+Работа+\5. Справочник Ермак\! 1 В издательство\+фото+\6\8 пан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676" y="4253641"/>
            <a:ext cx="3932107" cy="241571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6024"/>
            <a:ext cx="9144000" cy="620688"/>
          </a:xfrm>
        </p:spPr>
        <p:txBody>
          <a:bodyPr>
            <a:normAutofit fontScale="92500"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7: Ермак в филателии, нумизматике и бонистике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283968" y="2530118"/>
            <a:ext cx="46085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dirty="0" smtClean="0"/>
              <a:t>Фалеристика о Ермаке……………………………214</a:t>
            </a:r>
          </a:p>
          <a:p>
            <a:pPr algn="dist"/>
            <a:r>
              <a:rPr lang="ru-RU" dirty="0" smtClean="0"/>
              <a:t>Филателия, нумизматика, бонистика……228</a:t>
            </a:r>
          </a:p>
          <a:p>
            <a:pPr algn="dist"/>
            <a:r>
              <a:rPr lang="ru-RU" dirty="0" smtClean="0"/>
              <a:t>Филателия………………………………………………228</a:t>
            </a:r>
          </a:p>
          <a:p>
            <a:pPr algn="dist"/>
            <a:r>
              <a:rPr lang="ru-RU" dirty="0" smtClean="0"/>
              <a:t>Нумизматика………………………………………….230</a:t>
            </a:r>
          </a:p>
          <a:p>
            <a:pPr algn="dist"/>
            <a:r>
              <a:rPr lang="ru-RU" dirty="0" smtClean="0"/>
              <a:t>Бонистика……………………………………………….231</a:t>
            </a:r>
            <a:endParaRPr lang="ru-RU" dirty="0"/>
          </a:p>
        </p:txBody>
      </p:sp>
      <p:pic>
        <p:nvPicPr>
          <p:cNvPr id="7170" name="Picture 2" descr="D:\+Работа+\5. Справочник Ермак\! 1 В издательство\+фото+\7\1 Фалерист\7-32 ЛЭП Ерм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68" y="923261"/>
            <a:ext cx="1416904" cy="23042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171" name="Picture 3" descr="D:\+Работа+\5. Справочник Ермак\! 1 В издательство\+фото+\7\1 Фалерист\7-24 Знак Ерма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882515"/>
            <a:ext cx="1151604" cy="104885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172" name="Picture 4" descr="D:\+Работа+\5. Справочник Ермак\! 1 В издательство\+фото+\7\2 Фил нум бон\2 картмакс\карт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17678"/>
            <a:ext cx="4104456" cy="291963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173" name="Picture 5" descr="D:\+Работа+\5. Справочник Ермак\! 1 В издательство\+фото+\7\2 Фил нум бон\3 нум\нум 2.jpg"/>
          <p:cNvPicPr>
            <a:picLocks noChangeAspect="1" noChangeArrowheads="1"/>
          </p:cNvPicPr>
          <p:nvPr/>
        </p:nvPicPr>
        <p:blipFill>
          <a:blip r:embed="rId5" cstate="print"/>
          <a:srcRect r="48571"/>
          <a:stretch>
            <a:fillRect/>
          </a:stretch>
        </p:blipFill>
        <p:spPr bwMode="auto">
          <a:xfrm>
            <a:off x="1691680" y="1985746"/>
            <a:ext cx="1296144" cy="126242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175" name="Picture 7" descr="D:\+Работа+\5. Справочник Ермак\! 1 В издательство\+фото+\7\1 Фалерист\7-25 парохо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0152" y="873934"/>
            <a:ext cx="1287672" cy="105743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Рисунок 8" descr="394A46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460" t="28140" r="50625" b="8102"/>
          <a:stretch>
            <a:fillRect/>
          </a:stretch>
        </p:blipFill>
        <p:spPr bwMode="auto">
          <a:xfrm>
            <a:off x="3059832" y="2003381"/>
            <a:ext cx="1224136" cy="124269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8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8: Современность и Ермак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27984" y="620688"/>
            <a:ext cx="460851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spcCol="180000" anchor="ctr" anchorCtr="0" compatLnSpc="1">
            <a:prstTxWarp prst="textNoShape">
              <a:avLst/>
            </a:prstTxWarp>
            <a:spAutoFit/>
          </a:bodyPr>
          <a:lstStyle/>
          <a:p>
            <a:pPr algn="dist"/>
            <a:r>
              <a:rPr lang="ru-RU" sz="750" dirty="0" smtClean="0"/>
              <a:t>8.1. Средства массовой информации……………236</a:t>
            </a:r>
          </a:p>
          <a:p>
            <a:pPr algn="dist"/>
            <a:r>
              <a:rPr lang="ru-RU" sz="750" dirty="0" smtClean="0"/>
              <a:t>Газета «Ермак»………………………………………………236</a:t>
            </a:r>
          </a:p>
          <a:p>
            <a:pPr algn="dist"/>
            <a:r>
              <a:rPr lang="ru-RU" sz="750" dirty="0" smtClean="0"/>
              <a:t>Журнал «Ермак 3.0»………………………………………236</a:t>
            </a:r>
          </a:p>
          <a:p>
            <a:pPr algn="dist"/>
            <a:r>
              <a:rPr lang="ru-RU" sz="750" dirty="0" err="1" smtClean="0"/>
              <a:t>Ермак-инфо</a:t>
            </a:r>
            <a:r>
              <a:rPr lang="ru-RU" sz="750" dirty="0" smtClean="0"/>
              <a:t>……………………………………………………237</a:t>
            </a:r>
          </a:p>
          <a:p>
            <a:pPr algn="dist"/>
            <a:r>
              <a:rPr lang="ru-RU" sz="750" dirty="0" smtClean="0"/>
              <a:t>«Радио Ермак»………………………………………………237</a:t>
            </a:r>
          </a:p>
          <a:p>
            <a:r>
              <a:rPr lang="ru-RU" sz="750" dirty="0" smtClean="0"/>
              <a:t>Уральская окружная телевизионная компания </a:t>
            </a:r>
          </a:p>
          <a:p>
            <a:pPr algn="dist"/>
            <a:r>
              <a:rPr lang="ru-RU" sz="750" dirty="0" smtClean="0"/>
              <a:t>«Ермак»………………………………………………………….237</a:t>
            </a:r>
          </a:p>
          <a:p>
            <a:pPr algn="dist"/>
            <a:r>
              <a:rPr lang="ru-RU" sz="750" dirty="0" smtClean="0"/>
              <a:t>8.2. Наука и музеи………………………………………….238</a:t>
            </a:r>
          </a:p>
          <a:p>
            <a:pPr algn="dist"/>
            <a:r>
              <a:rPr lang="ru-RU" sz="750" dirty="0" smtClean="0"/>
              <a:t>Археологический лагерь «Ермак»………………..238</a:t>
            </a:r>
          </a:p>
          <a:p>
            <a:pPr algn="dist"/>
            <a:r>
              <a:rPr lang="ru-RU" sz="750" dirty="0" smtClean="0"/>
              <a:t>Ермак (жернов)………………………………………………238</a:t>
            </a:r>
          </a:p>
          <a:p>
            <a:pPr algn="dist"/>
            <a:r>
              <a:rPr lang="ru-RU" sz="750" dirty="0" smtClean="0"/>
              <a:t>Ермак IV………………………………………………………….238</a:t>
            </a:r>
          </a:p>
          <a:p>
            <a:pPr algn="dist"/>
            <a:r>
              <a:rPr lang="ru-RU" sz="750" dirty="0" err="1" smtClean="0"/>
              <a:t>Ермакит</a:t>
            </a:r>
            <a:r>
              <a:rPr lang="ru-RU" sz="750" dirty="0" smtClean="0"/>
              <a:t>…………………………………………………………..238</a:t>
            </a:r>
          </a:p>
          <a:p>
            <a:pPr algn="dist"/>
            <a:r>
              <a:rPr lang="ru-RU" sz="750" dirty="0" smtClean="0"/>
              <a:t>Ермакова </a:t>
            </a:r>
            <a:r>
              <a:rPr lang="ru-RU" sz="750" dirty="0" err="1" smtClean="0"/>
              <a:t>перекопь</a:t>
            </a:r>
            <a:r>
              <a:rPr lang="ru-RU" sz="750" dirty="0" smtClean="0"/>
              <a:t>………………………………………..239</a:t>
            </a:r>
          </a:p>
          <a:p>
            <a:pPr algn="dist"/>
            <a:r>
              <a:rPr lang="ru-RU" sz="750" dirty="0" smtClean="0"/>
              <a:t>Ермаково городище……………………………………….245</a:t>
            </a:r>
          </a:p>
          <a:p>
            <a:r>
              <a:rPr lang="ru-RU" sz="750" dirty="0" smtClean="0"/>
              <a:t>Казачество Сибири от Ермака до </a:t>
            </a:r>
          </a:p>
          <a:p>
            <a:pPr algn="dist"/>
            <a:r>
              <a:rPr lang="ru-RU" sz="750" dirty="0" smtClean="0"/>
              <a:t>наших дней: история, язык, культура…………....246</a:t>
            </a:r>
          </a:p>
          <a:p>
            <a:pPr algn="dist"/>
            <a:r>
              <a:rPr lang="ru-RU" sz="750" dirty="0" smtClean="0"/>
              <a:t>Могила Ермака………………………………………………..248</a:t>
            </a:r>
          </a:p>
          <a:p>
            <a:pPr algn="dist"/>
            <a:r>
              <a:rPr lang="ru-RU" sz="750" dirty="0" smtClean="0"/>
              <a:t>«Могила Ермака» в </a:t>
            </a:r>
            <a:r>
              <a:rPr lang="ru-RU" sz="750" dirty="0" err="1" smtClean="0"/>
              <a:t>интернет-ресурсах</a:t>
            </a:r>
            <a:r>
              <a:rPr lang="ru-RU" sz="750" dirty="0" smtClean="0"/>
              <a:t>…………258</a:t>
            </a:r>
          </a:p>
          <a:p>
            <a:r>
              <a:rPr lang="ru-RU" sz="750" dirty="0" smtClean="0"/>
              <a:t>Музей крестьянского быта под открытым</a:t>
            </a:r>
          </a:p>
          <a:p>
            <a:pPr algn="dist"/>
            <a:r>
              <a:rPr lang="ru-RU" sz="750" dirty="0" smtClean="0"/>
              <a:t>небом «Деревня Ермака»………………………………260</a:t>
            </a:r>
          </a:p>
          <a:p>
            <a:r>
              <a:rPr lang="ru-RU" sz="750" dirty="0" smtClean="0"/>
              <a:t>По пути сибирского похода Ермака: </a:t>
            </a:r>
          </a:p>
          <a:p>
            <a:r>
              <a:rPr lang="ru-RU" sz="750" dirty="0" smtClean="0"/>
              <a:t>результаты археологических исследований</a:t>
            </a:r>
          </a:p>
          <a:p>
            <a:r>
              <a:rPr lang="ru-RU" sz="750" dirty="0" smtClean="0"/>
              <a:t>в Тобольском и </a:t>
            </a:r>
            <a:r>
              <a:rPr lang="ru-RU" sz="750" dirty="0" err="1" smtClean="0"/>
              <a:t>Ярковском</a:t>
            </a:r>
            <a:r>
              <a:rPr lang="ru-RU" sz="750" dirty="0" smtClean="0"/>
              <a:t> районах </a:t>
            </a:r>
          </a:p>
          <a:p>
            <a:pPr algn="dist"/>
            <a:r>
              <a:rPr lang="ru-RU" sz="750" dirty="0" smtClean="0"/>
              <a:t>в 2014–2015 гг…………………………………………………..261</a:t>
            </a:r>
          </a:p>
          <a:p>
            <a:pPr algn="dist"/>
            <a:r>
              <a:rPr lang="ru-RU" sz="750" dirty="0" smtClean="0"/>
              <a:t>Происхождение фамилии Ермаков………………..263</a:t>
            </a:r>
          </a:p>
          <a:p>
            <a:pPr algn="dist"/>
            <a:r>
              <a:rPr lang="ru-RU" sz="750" dirty="0" err="1" smtClean="0"/>
              <a:t>Тагильский</a:t>
            </a:r>
            <a:r>
              <a:rPr lang="ru-RU" sz="750" dirty="0" smtClean="0"/>
              <a:t> волок……………………………………………..264</a:t>
            </a:r>
          </a:p>
          <a:p>
            <a:pPr algn="dist"/>
            <a:r>
              <a:rPr lang="ru-RU" sz="750" dirty="0" smtClean="0"/>
              <a:t>Фестивали казачьей культуры в честь Ермака…265</a:t>
            </a:r>
          </a:p>
          <a:p>
            <a:r>
              <a:rPr lang="ru-RU" sz="750" dirty="0" smtClean="0"/>
              <a:t>Этнографический парк «Музей истории </a:t>
            </a:r>
          </a:p>
          <a:p>
            <a:pPr algn="dist"/>
            <a:r>
              <a:rPr lang="ru-RU" sz="750" dirty="0" smtClean="0"/>
              <a:t>реки Чусовой» (г. Чусовой, Пермский край)……266</a:t>
            </a:r>
          </a:p>
          <a:p>
            <a:pPr algn="dist"/>
            <a:r>
              <a:rPr lang="ru-RU" sz="750" dirty="0" smtClean="0"/>
              <a:t>8.3. Воинские формирования………………………….268</a:t>
            </a:r>
          </a:p>
          <a:p>
            <a:r>
              <a:rPr lang="ru-RU" sz="750" dirty="0" smtClean="0"/>
              <a:t>1-й Сибирский казачий Ермака</a:t>
            </a:r>
          </a:p>
          <a:p>
            <a:pPr algn="dist"/>
            <a:r>
              <a:rPr lang="ru-RU" sz="750" dirty="0" smtClean="0"/>
              <a:t>Тимофеева полк……………………………………………….268</a:t>
            </a:r>
          </a:p>
          <a:p>
            <a:r>
              <a:rPr lang="ru-RU" sz="750" dirty="0" smtClean="0"/>
              <a:t>3-й Донской казачий атамана Ермака </a:t>
            </a:r>
          </a:p>
          <a:p>
            <a:pPr algn="dist"/>
            <a:r>
              <a:rPr lang="ru-RU" sz="750" dirty="0" smtClean="0"/>
              <a:t>Тимофеева полк……………………………………………….268</a:t>
            </a:r>
          </a:p>
          <a:p>
            <a:r>
              <a:rPr lang="ru-RU" sz="750" dirty="0" smtClean="0"/>
              <a:t>Отряд специального назначения «Ермак» </a:t>
            </a:r>
          </a:p>
          <a:p>
            <a:pPr algn="dist"/>
            <a:r>
              <a:rPr lang="ru-RU" sz="750" dirty="0" smtClean="0"/>
              <a:t>(г. Новосибирск)………………………………………………..270</a:t>
            </a:r>
          </a:p>
          <a:p>
            <a:r>
              <a:rPr lang="ru-RU" sz="750" dirty="0" smtClean="0"/>
              <a:t>Отряд специального назначения «Ермак»</a:t>
            </a:r>
          </a:p>
          <a:p>
            <a:pPr algn="dist"/>
            <a:r>
              <a:rPr lang="ru-RU" sz="750" dirty="0" smtClean="0"/>
              <a:t>(г. Красноярск)…………………………………………………..271</a:t>
            </a:r>
          </a:p>
          <a:p>
            <a:pPr algn="dist"/>
            <a:r>
              <a:rPr lang="ru-RU" sz="750" dirty="0" err="1" smtClean="0"/>
              <a:t>Ермаковка</a:t>
            </a:r>
            <a:r>
              <a:rPr lang="ru-RU" sz="750" dirty="0" smtClean="0"/>
              <a:t>: неуставная форма казаков…………….271</a:t>
            </a:r>
          </a:p>
          <a:p>
            <a:pPr algn="dist"/>
            <a:r>
              <a:rPr lang="ru-RU" sz="750" dirty="0" smtClean="0"/>
              <a:t>8.4. Транспорт…………………………………………………….273</a:t>
            </a:r>
          </a:p>
          <a:p>
            <a:pPr algn="dist"/>
            <a:r>
              <a:rPr lang="ru-RU" sz="750" dirty="0" smtClean="0"/>
              <a:t>Катера «Ермак»………………………………………………….273</a:t>
            </a:r>
          </a:p>
          <a:p>
            <a:pPr algn="dist"/>
            <a:r>
              <a:rPr lang="ru-RU" sz="750" dirty="0" smtClean="0"/>
              <a:t>Ледокол «Ермак»………………………………………………274</a:t>
            </a:r>
          </a:p>
          <a:p>
            <a:pPr algn="dist"/>
            <a:r>
              <a:rPr lang="ru-RU" sz="750" dirty="0" smtClean="0"/>
              <a:t>Машины «Ермак»………………………………………………277</a:t>
            </a:r>
          </a:p>
          <a:p>
            <a:pPr algn="dist"/>
            <a:r>
              <a:rPr lang="ru-RU" sz="750" dirty="0" smtClean="0"/>
              <a:t>Мотоциклы «</a:t>
            </a:r>
            <a:r>
              <a:rPr lang="ru-RU" sz="750" dirty="0" err="1" smtClean="0"/>
              <a:t>Ermak</a:t>
            </a:r>
            <a:r>
              <a:rPr lang="ru-RU" sz="750" dirty="0" smtClean="0"/>
              <a:t>»………………………………………….280</a:t>
            </a:r>
          </a:p>
          <a:p>
            <a:r>
              <a:rPr lang="ru-RU" sz="750" dirty="0" smtClean="0"/>
              <a:t>Сверхтяжелый широкофюзеляжный </a:t>
            </a:r>
          </a:p>
          <a:p>
            <a:pPr algn="dist"/>
            <a:r>
              <a:rPr lang="ru-RU" sz="750" dirty="0" smtClean="0"/>
              <a:t>транспортный самолет «Ермак»……………………….281</a:t>
            </a:r>
          </a:p>
          <a:p>
            <a:pPr algn="dist"/>
            <a:r>
              <a:rPr lang="ru-RU" sz="750" dirty="0" smtClean="0"/>
              <a:t>Снегоход «Ермак»………………………………………………281</a:t>
            </a:r>
          </a:p>
          <a:p>
            <a:r>
              <a:rPr lang="ru-RU" sz="750" dirty="0" smtClean="0"/>
              <a:t>Струг казачий «Атаман Ермак — </a:t>
            </a:r>
          </a:p>
          <a:p>
            <a:pPr algn="dist"/>
            <a:r>
              <a:rPr lang="ru-RU" sz="750" dirty="0" smtClean="0"/>
              <a:t>князь сибирский»……………………………………………….282</a:t>
            </a:r>
          </a:p>
          <a:p>
            <a:pPr algn="dist"/>
            <a:r>
              <a:rPr lang="ru-RU" sz="750" dirty="0" smtClean="0"/>
              <a:t>Шхуна «Ермак»…………………………………………………..282</a:t>
            </a:r>
          </a:p>
          <a:p>
            <a:pPr algn="dist"/>
            <a:r>
              <a:rPr lang="ru-RU" sz="750" dirty="0" smtClean="0"/>
              <a:t>Электровоз «Ермак»…………………………………………..284</a:t>
            </a:r>
          </a:p>
          <a:p>
            <a:r>
              <a:rPr lang="ru-RU" sz="750" dirty="0" smtClean="0"/>
              <a:t>8.5. Творческие коллективы и ансамбли имени </a:t>
            </a:r>
          </a:p>
          <a:p>
            <a:pPr algn="dist"/>
            <a:r>
              <a:rPr lang="ru-RU" sz="750" dirty="0" smtClean="0"/>
              <a:t>Ермака……………………………………………………………285</a:t>
            </a:r>
          </a:p>
          <a:p>
            <a:r>
              <a:rPr lang="ru-RU" sz="750" dirty="0" smtClean="0"/>
              <a:t>Вокально-инструментальный курень </a:t>
            </a:r>
          </a:p>
          <a:p>
            <a:pPr algn="dist"/>
            <a:r>
              <a:rPr lang="ru-RU" sz="750" dirty="0" smtClean="0"/>
              <a:t>«Ермак»………………………………………………………….285</a:t>
            </a:r>
          </a:p>
          <a:p>
            <a:r>
              <a:rPr lang="ru-RU" sz="750" dirty="0" smtClean="0"/>
              <a:t>Народный фольклорно-этнографический </a:t>
            </a:r>
          </a:p>
          <a:p>
            <a:pPr algn="dist"/>
            <a:r>
              <a:rPr lang="ru-RU" sz="750" dirty="0" smtClean="0"/>
              <a:t>ансамбль «Ермак»………………………………………….285</a:t>
            </a:r>
          </a:p>
          <a:p>
            <a:r>
              <a:rPr lang="ru-RU" sz="750" dirty="0" smtClean="0"/>
              <a:t>Казачий народный ансамбль «</a:t>
            </a:r>
            <a:r>
              <a:rPr lang="ru-RU" sz="750" dirty="0" err="1" smtClean="0"/>
              <a:t>Eрмаковы</a:t>
            </a:r>
            <a:r>
              <a:rPr lang="ru-RU" sz="750" dirty="0" smtClean="0"/>
              <a:t> </a:t>
            </a:r>
          </a:p>
          <a:p>
            <a:pPr algn="dist"/>
            <a:r>
              <a:rPr lang="ru-RU" sz="750" dirty="0" smtClean="0"/>
              <a:t>лебеди», детский ансамбль «</a:t>
            </a:r>
            <a:r>
              <a:rPr lang="ru-RU" sz="750" dirty="0" err="1" smtClean="0"/>
              <a:t>Ермачата</a:t>
            </a:r>
            <a:r>
              <a:rPr lang="ru-RU" sz="750" dirty="0" smtClean="0"/>
              <a:t>»……….287</a:t>
            </a:r>
          </a:p>
          <a:p>
            <a:r>
              <a:rPr lang="ru-RU" sz="750" dirty="0" smtClean="0"/>
              <a:t>8.6. Фонды, компании, </a:t>
            </a:r>
            <a:r>
              <a:rPr lang="ru-RU" sz="750" dirty="0" err="1" smtClean="0"/>
              <a:t>спортцентры</a:t>
            </a:r>
            <a:r>
              <a:rPr lang="ru-RU" sz="750" dirty="0" smtClean="0"/>
              <a:t>, клубы, </a:t>
            </a:r>
          </a:p>
          <a:p>
            <a:pPr algn="dist"/>
            <a:r>
              <a:rPr lang="ru-RU" sz="750" dirty="0" smtClean="0"/>
              <a:t>Базы………………………………………………………………….288</a:t>
            </a:r>
          </a:p>
          <a:p>
            <a:pPr algn="dist"/>
            <a:r>
              <a:rPr lang="ru-RU" sz="750" dirty="0" err="1" smtClean="0"/>
              <a:t>Внедорожные</a:t>
            </a:r>
            <a:r>
              <a:rPr lang="ru-RU" sz="750" dirty="0" smtClean="0"/>
              <a:t> гонки «</a:t>
            </a:r>
            <a:r>
              <a:rPr lang="ru-RU" sz="750" dirty="0" err="1" smtClean="0"/>
              <a:t>Ермак-трофи</a:t>
            </a:r>
            <a:r>
              <a:rPr lang="ru-RU" sz="750" dirty="0" smtClean="0"/>
              <a:t>»……………..288</a:t>
            </a:r>
          </a:p>
          <a:p>
            <a:r>
              <a:rPr lang="ru-RU" sz="750" dirty="0" smtClean="0"/>
              <a:t>Военные, исторические и казачьи клубы </a:t>
            </a:r>
          </a:p>
          <a:p>
            <a:pPr algn="dist"/>
            <a:r>
              <a:rPr lang="ru-RU" sz="750" dirty="0" smtClean="0"/>
              <a:t>в честь Ермака………………………………………………….288</a:t>
            </a:r>
          </a:p>
          <a:p>
            <a:pPr algn="dist"/>
            <a:r>
              <a:rPr lang="ru-RU" sz="750" dirty="0" smtClean="0"/>
              <a:t>Гостиница «Ермак» (г. Сургут)………………………….290</a:t>
            </a:r>
          </a:p>
          <a:p>
            <a:pPr algn="dist"/>
            <a:r>
              <a:rPr lang="ru-RU" sz="750" dirty="0" smtClean="0"/>
              <a:t>Дачные и гаражные кооперативы «Ермак»…….291</a:t>
            </a:r>
          </a:p>
          <a:p>
            <a:pPr algn="dist"/>
            <a:r>
              <a:rPr lang="ru-RU" sz="750" dirty="0" smtClean="0"/>
              <a:t>Дворцы спорта и спортклубы «Ермак»……………292</a:t>
            </a:r>
          </a:p>
          <a:p>
            <a:pPr algn="dist"/>
            <a:r>
              <a:rPr lang="ru-RU" sz="750" dirty="0" smtClean="0"/>
              <a:t>Клубы боевых искусств «Ермак»……………………..295</a:t>
            </a:r>
          </a:p>
          <a:p>
            <a:pPr algn="dist"/>
            <a:r>
              <a:rPr lang="ru-RU" sz="750" dirty="0" smtClean="0"/>
              <a:t>Клуб спортивного ориентирования «Ермак»…..296</a:t>
            </a:r>
          </a:p>
          <a:p>
            <a:r>
              <a:rPr lang="ru-RU" sz="750" dirty="0" smtClean="0"/>
              <a:t>Объединение мотоциклистов Западной </a:t>
            </a:r>
          </a:p>
          <a:p>
            <a:pPr algn="dist"/>
            <a:r>
              <a:rPr lang="ru-RU" sz="750" dirty="0" smtClean="0"/>
              <a:t>Сибири «Ермак»………………………………………………..297</a:t>
            </a:r>
          </a:p>
          <a:p>
            <a:pPr algn="dist"/>
            <a:r>
              <a:rPr lang="ru-RU" sz="750" dirty="0" smtClean="0"/>
              <a:t>Санатории и базы отдыха «Ермак»………………….297</a:t>
            </a:r>
          </a:p>
          <a:p>
            <a:r>
              <a:rPr lang="ru-RU" sz="750" dirty="0" smtClean="0"/>
              <a:t>Сельскохозяйственный производственный </a:t>
            </a:r>
          </a:p>
          <a:p>
            <a:r>
              <a:rPr lang="ru-RU" sz="750" dirty="0" smtClean="0"/>
              <a:t>комплекс «Ермак» (</a:t>
            </a:r>
            <a:r>
              <a:rPr lang="ru-RU" sz="750" dirty="0" err="1" smtClean="0"/>
              <a:t>Нововаршавский</a:t>
            </a:r>
            <a:r>
              <a:rPr lang="ru-RU" sz="750" dirty="0" smtClean="0"/>
              <a:t> </a:t>
            </a:r>
          </a:p>
          <a:p>
            <a:pPr algn="dist"/>
            <a:r>
              <a:rPr lang="ru-RU" sz="750" dirty="0" smtClean="0"/>
              <a:t>р-н Омской обл.)……………………………………………….298</a:t>
            </a:r>
          </a:p>
          <a:p>
            <a:r>
              <a:rPr lang="ru-RU" sz="750" dirty="0" smtClean="0"/>
              <a:t>Сотовый оператор Западной Сибири </a:t>
            </a:r>
          </a:p>
          <a:p>
            <a:pPr algn="dist"/>
            <a:r>
              <a:rPr lang="ru-RU" sz="750" dirty="0" smtClean="0"/>
              <a:t>ЗАО «Ермак RMS»……………………………………………..299</a:t>
            </a:r>
          </a:p>
          <a:p>
            <a:pPr algn="dist"/>
            <a:r>
              <a:rPr lang="ru-RU" sz="750" dirty="0" smtClean="0"/>
              <a:t>Спортивные команды «Ермак»………………………..299</a:t>
            </a:r>
          </a:p>
          <a:p>
            <a:pPr algn="dist"/>
            <a:r>
              <a:rPr lang="ru-RU" sz="750" dirty="0" smtClean="0"/>
              <a:t>Туристические клубы «Ермак»…………………………300</a:t>
            </a:r>
          </a:p>
          <a:p>
            <a:pPr algn="dist"/>
            <a:r>
              <a:rPr lang="ru-RU" sz="750" dirty="0" smtClean="0"/>
              <a:t>Фонд имени Ермака Тимофеевича…………………..301</a:t>
            </a:r>
          </a:p>
          <a:p>
            <a:pPr algn="dist"/>
            <a:r>
              <a:rPr lang="ru-RU" sz="750" dirty="0" smtClean="0"/>
              <a:t>Центр казачьей культуры «Ермак» (г. Омск)…….302</a:t>
            </a:r>
          </a:p>
          <a:p>
            <a:pPr algn="dist"/>
            <a:r>
              <a:rPr lang="ru-RU" sz="750" dirty="0" smtClean="0"/>
              <a:t>8.7. Торговля и финансы……………………………………302</a:t>
            </a:r>
          </a:p>
          <a:p>
            <a:pPr algn="dist"/>
            <a:r>
              <a:rPr lang="ru-RU" sz="750" dirty="0" smtClean="0"/>
              <a:t>Банк «Ермак» в Тюменском регионе……………….302</a:t>
            </a:r>
          </a:p>
          <a:p>
            <a:pPr algn="dist"/>
            <a:r>
              <a:rPr lang="ru-RU" sz="750" dirty="0" smtClean="0"/>
              <a:t>Бизнес-центр «</a:t>
            </a:r>
            <a:r>
              <a:rPr lang="ru-RU" sz="750" dirty="0" err="1" smtClean="0"/>
              <a:t>Ермакъ</a:t>
            </a:r>
            <a:r>
              <a:rPr lang="ru-RU" sz="750" dirty="0" smtClean="0"/>
              <a:t>» (г. Тюмень)…………………303</a:t>
            </a:r>
          </a:p>
          <a:p>
            <a:pPr algn="dist"/>
            <a:r>
              <a:rPr lang="ru-RU" sz="750" dirty="0" smtClean="0"/>
              <a:t>«Ермак-М»………………………………………………………….304</a:t>
            </a:r>
          </a:p>
          <a:p>
            <a:pPr algn="dist"/>
            <a:r>
              <a:rPr lang="ru-RU" sz="750" dirty="0" smtClean="0"/>
              <a:t>«Ермак-спорт»……………………………………………………304</a:t>
            </a:r>
          </a:p>
          <a:p>
            <a:r>
              <a:rPr lang="ru-RU" sz="750" dirty="0" smtClean="0"/>
              <a:t>Компания «ЕРМАК» (с. Мужи, </a:t>
            </a:r>
            <a:r>
              <a:rPr lang="ru-RU" sz="750" dirty="0" err="1" smtClean="0"/>
              <a:t>Шурышкарский</a:t>
            </a:r>
            <a:r>
              <a:rPr lang="ru-RU" sz="750" dirty="0" smtClean="0"/>
              <a:t> </a:t>
            </a:r>
          </a:p>
          <a:p>
            <a:pPr algn="dist"/>
            <a:r>
              <a:rPr lang="ru-RU" sz="750" dirty="0" smtClean="0"/>
              <a:t>р-н ЯНАО)……………………………………………………………</a:t>
            </a:r>
            <a:r>
              <a:rPr lang="en-US" sz="750" dirty="0" smtClean="0"/>
              <a:t>304</a:t>
            </a:r>
            <a:endParaRPr lang="ru-RU" sz="750" dirty="0" smtClean="0"/>
          </a:p>
          <a:p>
            <a:pPr algn="dist"/>
            <a:r>
              <a:rPr lang="ru-RU" sz="750" dirty="0" smtClean="0"/>
              <a:t>Компания «Ермак Авто»……………………………………</a:t>
            </a:r>
            <a:r>
              <a:rPr lang="en-US" sz="750" dirty="0" smtClean="0"/>
              <a:t>304</a:t>
            </a:r>
            <a:endParaRPr lang="ru-RU" sz="750" dirty="0" smtClean="0"/>
          </a:p>
          <a:p>
            <a:pPr algn="dist"/>
            <a:r>
              <a:rPr lang="ru-RU" sz="750" dirty="0" smtClean="0"/>
              <a:t>Магазин автозапчастей «</a:t>
            </a:r>
            <a:r>
              <a:rPr lang="ru-RU" sz="750" dirty="0" err="1" smtClean="0"/>
              <a:t>ЕрмакАвто</a:t>
            </a:r>
            <a:r>
              <a:rPr lang="ru-RU" sz="750" dirty="0" smtClean="0"/>
              <a:t>»……………….</a:t>
            </a:r>
            <a:r>
              <a:rPr lang="en-US" sz="750" dirty="0" smtClean="0"/>
              <a:t>304</a:t>
            </a:r>
            <a:endParaRPr lang="ru-RU" sz="750" dirty="0" smtClean="0"/>
          </a:p>
          <a:p>
            <a:pPr algn="dist"/>
            <a:r>
              <a:rPr lang="ru-RU" sz="750" dirty="0" smtClean="0"/>
              <a:t>Магазин «Ермак» (г. Ялуторовск)……………………..</a:t>
            </a:r>
            <a:r>
              <a:rPr lang="en-US" sz="750" dirty="0" smtClean="0"/>
              <a:t>304</a:t>
            </a:r>
            <a:endParaRPr lang="ru-RU" sz="750" dirty="0" smtClean="0"/>
          </a:p>
          <a:p>
            <a:pPr algn="dist"/>
            <a:r>
              <a:rPr lang="ru-RU" sz="750" dirty="0" smtClean="0"/>
              <a:t>Продуктовый магазин «Ермак»………………………..</a:t>
            </a:r>
            <a:r>
              <a:rPr lang="en-US" sz="750" dirty="0" smtClean="0"/>
              <a:t>305</a:t>
            </a:r>
            <a:endParaRPr lang="ru-RU" sz="750" dirty="0" smtClean="0"/>
          </a:p>
          <a:p>
            <a:r>
              <a:rPr lang="ru-RU" sz="750" dirty="0" smtClean="0"/>
              <a:t>Производственный спортивно-технический </a:t>
            </a:r>
          </a:p>
          <a:p>
            <a:pPr algn="dist"/>
            <a:r>
              <a:rPr lang="ru-RU" sz="750" dirty="0" smtClean="0"/>
              <a:t>радиоцентр «Ермак»…………………………………………</a:t>
            </a:r>
            <a:r>
              <a:rPr lang="en-US" sz="750" dirty="0" smtClean="0"/>
              <a:t>305</a:t>
            </a:r>
            <a:endParaRPr lang="ru-RU" sz="750" dirty="0" smtClean="0"/>
          </a:p>
          <a:p>
            <a:pPr algn="dist"/>
            <a:r>
              <a:rPr lang="ru-RU" sz="750" dirty="0" smtClean="0"/>
              <a:t>Рекламная группа «Ермак»……………………………….</a:t>
            </a:r>
            <a:r>
              <a:rPr lang="en-US" sz="750" dirty="0" smtClean="0"/>
              <a:t>305</a:t>
            </a:r>
            <a:endParaRPr lang="ru-RU" sz="750" dirty="0" smtClean="0"/>
          </a:p>
          <a:p>
            <a:pPr algn="dist"/>
            <a:r>
              <a:rPr lang="ru-RU" sz="750" dirty="0" smtClean="0"/>
              <a:t>Рыболовный магазин «Ермак»………………………….</a:t>
            </a:r>
            <a:r>
              <a:rPr lang="en-US" sz="750" dirty="0" smtClean="0"/>
              <a:t>306</a:t>
            </a:r>
            <a:endParaRPr lang="ru-RU" sz="750" dirty="0" smtClean="0"/>
          </a:p>
          <a:p>
            <a:pPr algn="dist"/>
            <a:r>
              <a:rPr lang="ru-RU" sz="750" dirty="0" smtClean="0"/>
              <a:t>Торговая компания «ЕРМАК К»…………………………</a:t>
            </a:r>
            <a:r>
              <a:rPr lang="en-US" sz="750" dirty="0" smtClean="0"/>
              <a:t>306</a:t>
            </a:r>
            <a:endParaRPr lang="ru-RU" sz="750" dirty="0" smtClean="0"/>
          </a:p>
          <a:p>
            <a:pPr algn="dist"/>
            <a:r>
              <a:rPr lang="ru-RU" sz="750" dirty="0" smtClean="0"/>
              <a:t>Торговый комплекс «Ермак»…………..………………..</a:t>
            </a:r>
            <a:r>
              <a:rPr lang="en-US" sz="750" dirty="0" smtClean="0"/>
              <a:t>306</a:t>
            </a:r>
            <a:endParaRPr lang="ru-RU" sz="750" dirty="0" smtClean="0"/>
          </a:p>
          <a:p>
            <a:pPr algn="dist"/>
            <a:r>
              <a:rPr lang="ru-RU" sz="750" dirty="0" smtClean="0"/>
              <a:t>8.8. Уличное искусство……………………………………….</a:t>
            </a:r>
            <a:r>
              <a:rPr lang="en-US" sz="750" dirty="0" smtClean="0"/>
              <a:t>307</a:t>
            </a:r>
            <a:endParaRPr lang="ru-RU" sz="750" dirty="0" smtClean="0"/>
          </a:p>
          <a:p>
            <a:pPr algn="dist"/>
            <a:r>
              <a:rPr lang="ru-RU" sz="750" dirty="0" smtClean="0"/>
              <a:t>Ермак в граффити на здании (г. Тюмень)…………..</a:t>
            </a:r>
            <a:r>
              <a:rPr lang="en-US" sz="750" dirty="0" smtClean="0"/>
              <a:t>307</a:t>
            </a:r>
            <a:endParaRPr lang="ru-RU" sz="750" dirty="0" smtClean="0"/>
          </a:p>
          <a:p>
            <a:pPr algn="dist"/>
            <a:r>
              <a:rPr lang="ru-RU" sz="750" dirty="0" smtClean="0"/>
              <a:t>Ермак в мозаике на здании (г. Тобольск)………….</a:t>
            </a:r>
            <a:r>
              <a:rPr lang="en-US" sz="750" dirty="0" smtClean="0"/>
              <a:t>307</a:t>
            </a:r>
            <a:endParaRPr lang="ru-RU" sz="750" dirty="0"/>
          </a:p>
        </p:txBody>
      </p:sp>
      <p:pic>
        <p:nvPicPr>
          <p:cNvPr id="8194" name="Picture 2" descr="D:\+Работа+\5. Справочник Ермак\! 1 В издательство\+фото+\8\Деревня Ермака Фото Полищука В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9311" y="3645024"/>
            <a:ext cx="1918673" cy="143900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95" name="Picture 3" descr="D:\+Работа+\5. Справочник Ермак\! 1 В издательство\+фото+\8\18 лед Ерм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157192"/>
            <a:ext cx="2153816" cy="151628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96" name="Picture 4" descr="D:\+Работа+\5. Справочник Ермак\! 1 В издательство\+фото+\8\19 Маш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16599"/>
            <a:ext cx="1944216" cy="145276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97" name="Picture 5" descr="D:\+Работа+\5. Справочник Ермак\! 1 В издательство\+фото+\8\16а спецназ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6" y="497376"/>
            <a:ext cx="2777257" cy="185150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98" name="Picture 6" descr="D:\+Работа+\5. Справочник Ермак\! 1 В издательство\+фото+\8\10 Чус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2232248" cy="145793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200" name="Picture 8" descr="D:\+Работа+\5. Справочник Ермак\! 1 В издательство\+фото+\8\30 муз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348880"/>
            <a:ext cx="2176243" cy="122413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201" name="Picture 9" descr="D:\+Работа+\5. Справочник Ермак\! 1 В издательство\+фото+\8\28 ВИК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348880"/>
            <a:ext cx="1944216" cy="119245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Форзацы (развороты):</a:t>
            </a:r>
          </a:p>
        </p:txBody>
      </p:sp>
      <p:pic>
        <p:nvPicPr>
          <p:cNvPr id="4098" name="Picture 2" descr="C:\Documents and Settings\User\Рабочий стол\Форзац 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79370"/>
            <a:ext cx="8784976" cy="557396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 9: Торговая марка «Ермак»</a:t>
            </a:r>
            <a:endParaRPr lang="ru-RU" sz="5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355976" y="1240299"/>
            <a:ext cx="424847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Вагон-дом «Ермак»……………………..….…………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…310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Виноград «Ермак»………………………..……………...310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Головные уборы «Ермак»	…………………..…………..310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Костюмы «Ермак»……………………………..………....311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Лодочные моторы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Ермакъ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»…………………..…….…312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Масло Ермака…………………………………….……...312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Обувь «Ермак»…………………………………….……..312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Печная фирма «Ермак»………………………….……..314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Плуги «Ермак»…………………………………….……..315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Производственно-торговая компания «Ермак»…….315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Противопожарные установки «Ермак»	……………...316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Радиоаппаратура «Ермак»………………………….…317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Радиоприемник «Ермак»…………………………….…317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Рюкзак «Ермак»……………………………………….…317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Сабли, шашки, ножи и топор «Ермак»…………….…319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Салат «Ермак»……………………………………………321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Сладкий перец «Ермак»………………………………...322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Соусы «Ермак»…………………………………………...322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Станок для заточки ножей «Ермак»…………………..322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Сувенирные изделия «Ермак»…………………………322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Тюльпан «Ермак»…………………………………………323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Устройство для чтения электронных книг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Ermak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»…323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Фирма «Ермак»……………………………………………324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Фруктово-овощные продукты «Ермак»	……………….325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Швейная машина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Ермакъ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»…………………………….325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8" name="Picture 2" descr="D:\+Работа+\5. Справочник Ермак\! 1 В издательство\+фото+\9\15 рюг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581" y="548680"/>
            <a:ext cx="1721396" cy="144016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219" name="Picture 3" descr="D:\+Работа+\5. Справочник Ермак\! 1 В издательство\+фото+\9\13 ра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60" y="3201821"/>
            <a:ext cx="4051068" cy="173934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220" name="Picture 4" descr="D:\+Работа+\5. Справочник Ермак\! 1 В издательство\+фото+\9\23 шв маш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2448" cy="116827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221" name="Picture 5" descr="D:\+Работа+\5. Справочник Ермак\! 1 В издательство\+фото+\9\20 эл книг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76" y="4961113"/>
            <a:ext cx="4051934" cy="174525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222" name="Picture 6" descr="D:\+Работа+\5. Справочник Ермак\! 1 В издательство\+фото+\9\6 клинк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24744"/>
            <a:ext cx="2304255" cy="7915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223" name="Picture 7" descr="D:\+Работа+\5. Справочник Ермак\! 1 В издательство\+фото+\9\6 клинк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81825"/>
            <a:ext cx="2283970" cy="52565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1277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Справочник станет основой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будущего фундаментального научного труда -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«Энциклопедия Ермак».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9144000" cy="151216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Редактор: А. Ю. Казакова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Верстка, макет: Е. Г. Шмакова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Обложка: И. В. Смирнов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Печать: В. В. Торопов, С. Г. Наумов</a:t>
            </a: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6309320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Презентацию подготовил Смирнов И. 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Форзацы (развороты):</a:t>
            </a:r>
          </a:p>
        </p:txBody>
      </p:sp>
      <p:pic>
        <p:nvPicPr>
          <p:cNvPr id="4098" name="Picture 2" descr="C:\Documents and Settings\User\Рабочий стол\Форзац 1-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5216" y="879370"/>
            <a:ext cx="8773567" cy="557396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9144000" cy="1440160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Посвящается памяти </a:t>
            </a:r>
          </a:p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первого директора Института гуманитарных исследований </a:t>
            </a:r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ТюмГУ</a:t>
            </a:r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Александра Васильевича Матвеева</a:t>
            </a:r>
          </a:p>
          <a:p>
            <a:endParaRPr lang="ru-RU" dirty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+Работа+\5. Справочник Ермак\Презентация\Фотки дл презентации\Матвеев Александр Васильевич (увел фото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28800"/>
            <a:ext cx="3648995" cy="5017368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редакцией:</a:t>
            </a:r>
            <a:endParaRPr lang="ru-RU" sz="5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+Работа+\5. Справочник Ермак\Презентация\Фотки дл презентации\Зайц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992" y="560869"/>
            <a:ext cx="3699840" cy="4608512"/>
          </a:xfrm>
          <a:prstGeom prst="rect">
            <a:avLst/>
          </a:prstGeom>
          <a:noFill/>
        </p:spPr>
      </p:pic>
      <p:pic>
        <p:nvPicPr>
          <p:cNvPr id="2051" name="Picture 3" descr="D:\+Работа+\5. Справочник Ермак\Презентация\Фотки дл презентации\Атаман ОПКЛ 18.07. 2015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60868"/>
            <a:ext cx="3980824" cy="36724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305285"/>
            <a:ext cx="41764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492303"/>
                </a:solidFill>
              </a:rPr>
              <a:t>Степанченко</a:t>
            </a:r>
            <a:r>
              <a:rPr lang="ru-RU" dirty="0" smtClean="0">
                <a:solidFill>
                  <a:srgbClr val="492303"/>
                </a:solidFill>
              </a:rPr>
              <a:t> Валерий Иванович</a:t>
            </a:r>
          </a:p>
          <a:p>
            <a:r>
              <a:rPr lang="ru-RU" dirty="0" smtClean="0"/>
              <a:t>Спонсор справочника.</a:t>
            </a:r>
          </a:p>
          <a:p>
            <a:r>
              <a:rPr lang="ru-RU" sz="1200" dirty="0" smtClean="0"/>
              <a:t>кандидат юридических наук, заслуженный юрист ЯНАО, атаман Обско-Полярной казачьей линии Сибирского казачьего войска Союза казаков России, депутат Законодательного Собрания ЯНАО, председатель Научного Координационного Совета по изучению истории и культуры казачества Урало-Сибирского региона при Центре региональных справочных изданий Тюменского государственного университета, председатель Совета общества краеведов ЯНАО «</a:t>
            </a:r>
            <a:r>
              <a:rPr lang="ru-RU" sz="1200" dirty="0" err="1" smtClean="0"/>
              <a:t>Обдория</a:t>
            </a:r>
            <a:r>
              <a:rPr lang="ru-RU" sz="1200" dirty="0" smtClean="0"/>
              <a:t>». Родовой кубанский казак.</a:t>
            </a:r>
            <a:endParaRPr lang="ru-RU" sz="1200" dirty="0" smtClean="0">
              <a:solidFill>
                <a:srgbClr val="49230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5241389"/>
            <a:ext cx="410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92303"/>
                </a:solidFill>
              </a:rPr>
              <a:t>Зайцев Геннадий Степанович</a:t>
            </a:r>
          </a:p>
          <a:p>
            <a:r>
              <a:rPr lang="ru-RU" dirty="0" smtClean="0"/>
              <a:t>Научный руководитель.</a:t>
            </a:r>
          </a:p>
          <a:p>
            <a:r>
              <a:rPr lang="ru-RU" sz="1200" dirty="0" smtClean="0"/>
              <a:t>кандидат исторических наук, директор Центра региональных справочных изданий, руководитель центра по изучению истории и культуры казачества Тюменского государственного университета. Родовой кубанский казак.</a:t>
            </a:r>
            <a:endParaRPr lang="ru-RU" sz="1200" dirty="0"/>
          </a:p>
        </p:txBody>
      </p:sp>
    </p:spTree>
  </p:cSld>
  <p:clrMapOvr>
    <a:masterClrMapping/>
  </p:clrMapOvr>
  <p:transition advTm="8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Научно-редакционный совет:</a:t>
            </a:r>
          </a:p>
          <a:p>
            <a:endParaRPr lang="ru-RU" sz="2800" dirty="0" smtClean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843644"/>
            <a:ext cx="27363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Балюк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Наталья Алексеевна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доктор исторических наук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8757" y="4221088"/>
            <a:ext cx="268176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Туров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Сергей Викторович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кандидат исторических наук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6080" y="2843644"/>
            <a:ext cx="231037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Бородина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Елена Михайловна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культурологии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2728" y="5877272"/>
            <a:ext cx="26817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Лешукова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Елена Владимировна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кандидат исторических наук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920824"/>
            <a:ext cx="269426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Жигунова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Марина Александровна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кандидат исторических наук</a:t>
            </a:r>
          </a:p>
        </p:txBody>
      </p:sp>
      <p:pic>
        <p:nvPicPr>
          <p:cNvPr id="18433" name="Picture 1" descr="D:\+Работа+\5. Справочник Ермак\Презентация\Фотки дл презентации\Балюк Н А 2.jpg"/>
          <p:cNvPicPr>
            <a:picLocks noChangeAspect="1" noChangeArrowheads="1"/>
          </p:cNvPicPr>
          <p:nvPr/>
        </p:nvPicPr>
        <p:blipFill>
          <a:blip r:embed="rId2" cstate="print"/>
          <a:srcRect l="7173" r="10343" b="5019"/>
          <a:stretch>
            <a:fillRect/>
          </a:stretch>
        </p:blipFill>
        <p:spPr bwMode="auto">
          <a:xfrm>
            <a:off x="611560" y="492326"/>
            <a:ext cx="1872208" cy="2360610"/>
          </a:xfrm>
          <a:prstGeom prst="rect">
            <a:avLst/>
          </a:prstGeom>
          <a:noFill/>
        </p:spPr>
      </p:pic>
      <p:pic>
        <p:nvPicPr>
          <p:cNvPr id="18434" name="Picture 2" descr="D:\+Работа+\5. Справочник Ермак\Презентация\Фотки дл презентации\Бродин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230" y="539388"/>
            <a:ext cx="2104322" cy="2322043"/>
          </a:xfrm>
          <a:prstGeom prst="rect">
            <a:avLst/>
          </a:prstGeom>
          <a:noFill/>
        </p:spPr>
      </p:pic>
      <p:pic>
        <p:nvPicPr>
          <p:cNvPr id="18435" name="Picture 3" descr="D:\+Работа+\5. Справочник Ермак\Презентация\Фотки дл презентации\Туров С В 1.jpg"/>
          <p:cNvPicPr>
            <a:picLocks noChangeAspect="1" noChangeArrowheads="1"/>
          </p:cNvPicPr>
          <p:nvPr/>
        </p:nvPicPr>
        <p:blipFill>
          <a:blip r:embed="rId4" cstate="print"/>
          <a:srcRect l="3030" t="6089" r="6061" b="9598"/>
          <a:stretch>
            <a:fillRect/>
          </a:stretch>
        </p:blipFill>
        <p:spPr bwMode="auto">
          <a:xfrm>
            <a:off x="3275856" y="1628800"/>
            <a:ext cx="2088232" cy="2592288"/>
          </a:xfrm>
          <a:prstGeom prst="rect">
            <a:avLst/>
          </a:prstGeom>
          <a:noFill/>
        </p:spPr>
      </p:pic>
      <p:pic>
        <p:nvPicPr>
          <p:cNvPr id="2050" name="Picture 2" descr="C:\Documents and Settings\User\Мои документы\Downloads\ЖИГУНОВА М.А..jpg"/>
          <p:cNvPicPr>
            <a:picLocks noChangeAspect="1" noChangeArrowheads="1"/>
          </p:cNvPicPr>
          <p:nvPr/>
        </p:nvPicPr>
        <p:blipFill>
          <a:blip r:embed="rId5" cstate="print"/>
          <a:srcRect t="6524" b="4310"/>
          <a:stretch>
            <a:fillRect/>
          </a:stretch>
        </p:blipFill>
        <p:spPr bwMode="auto">
          <a:xfrm>
            <a:off x="683568" y="3717032"/>
            <a:ext cx="1783729" cy="2232248"/>
          </a:xfrm>
          <a:prstGeom prst="rect">
            <a:avLst/>
          </a:prstGeom>
          <a:noFill/>
        </p:spPr>
      </p:pic>
      <p:pic>
        <p:nvPicPr>
          <p:cNvPr id="2051" name="Picture 3" descr="C:\Documents and Settings\User\Мои документы\Downloads\Лешукова Е.В.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60232" y="3691110"/>
            <a:ext cx="1819265" cy="225817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 авторов:</a:t>
            </a:r>
          </a:p>
          <a:p>
            <a:endParaRPr lang="ru-RU" sz="2800" dirty="0" smtClean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4923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11560" y="433109"/>
            <a:ext cx="334786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Агарков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Иван Викторович,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заведующий музеем «Газпром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трансгаз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Сургут»,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Сургут.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Алейников Александр Александрович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войсковой старшина,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Новочеркасск.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Алиева Татьяна Александровна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эксперт 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категории,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Аношко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Оксана </a:t>
            </a: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Михйловна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Байдашина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Ольга Леонидовна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 администрации,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Заводоуковск.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Балюк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Наталья Алексеевна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доктор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Белич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Игорь Владимирович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научный сотрудник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Тобольск.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Бородина Елена Михайловна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культурологии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Кемерово.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Бузнякова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Валентина Владимировна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научный сотрудник Музея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донского казачества,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Новочеркасск.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Ведин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Аркадий Александрович, </a:t>
            </a:r>
            <a:r>
              <a:rPr kumimoji="0" lang="ru-RU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 клуба</a:t>
            </a:r>
            <a:r>
              <a:rPr kumimoji="0" lang="ru-RU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9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спорт.ориентирования</a:t>
            </a:r>
            <a:r>
              <a:rPr kumimoji="0" lang="ru-RU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«Ермак», 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Величко Александр Михайлович, </a:t>
            </a:r>
            <a:r>
              <a:rPr kumimoji="0" lang="ru-RU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писатель,</a:t>
            </a:r>
            <a:r>
              <a:rPr kumimoji="0" lang="ru-RU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 Беларусь.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Долгих Артем Сергеевич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ТюмГУ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инженер 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 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категории 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Евсеев Валерий Николаевич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доктор филологических наук,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Ермакова Елена Евгеньевна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филологических наук,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Есиков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Владимир Николаевич, </a:t>
            </a:r>
            <a:r>
              <a:rPr kumimoji="0" lang="ru-RU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поэт, композитор,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Жигунова Марина Александровна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Омск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Жучкова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Любовь Николаевна, </a:t>
            </a:r>
            <a:r>
              <a:rPr kumimoji="0" lang="ru-RU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зам. директора </a:t>
            </a:r>
            <a:r>
              <a:rPr kumimoji="0" lang="ru-RU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9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Историко-арх</a:t>
            </a:r>
            <a:r>
              <a:rPr kumimoji="0" lang="ru-RU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музея,  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Тобольск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Зайцев Геннадий Степанович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713605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Зеленков Александр Сергеевич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ТюмГУ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 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категории,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136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Калинин Владимир Петрович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атаман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Ярковского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казачьего округа СКВ СКР,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Ярково </a:t>
            </a:r>
            <a:r>
              <a:rPr lang="ru-RU" sz="900" b="1" dirty="0" err="1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Тюм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обл.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Карпухин Владимир Игоревич,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старший научный сотрудник  Муз. комплекса И. Я.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Словцова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Козлова Надежда Николаевна,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методист-экскурсовод Муз. комплекса «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Кунгурские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пещеры»,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Кунгур.</a:t>
            </a:r>
            <a:endParaRPr lang="ru-RU" sz="900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9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Конарев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Евгений Владимирович,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предприниматель,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 г. Екатеринбург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476672"/>
            <a:ext cx="4572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Коркина Юлия Алексеевна,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 администрации,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Ялуторовск</a:t>
            </a:r>
            <a:endParaRPr lang="ru-RU" sz="900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Костко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Оксана Юрьевна,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доцент кафедры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ТюмГАСУ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lang="ru-RU" sz="900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Кутафин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Петр Васильевич,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Почетный гражданин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Вагайского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района, 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с. Вагай </a:t>
            </a:r>
            <a:r>
              <a:rPr lang="ru-RU" sz="900" b="1" dirty="0" err="1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Тюм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. обл.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Кучевасова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Светлана </a:t>
            </a: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Наильевна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зам. директора Центра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народной культуры Среднего Урала,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Екатеринбург</a:t>
            </a:r>
            <a:endParaRPr lang="ru-RU" sz="900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Лазар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Герич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член-учредитель Сербского геральд. общ. «Белый орел», фалерист-исследователь,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Сербия, г. Белград</a:t>
            </a:r>
            <a:endParaRPr lang="ru-RU" sz="900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Лебедев Владимир Алексеевич,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предприниматель,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 г. 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Лешукова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Владимировна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Сургут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Мануйлова Ирина Александровна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старший научный сотрудник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Муз. комплекса И. Я.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Словцова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  <a:endParaRPr lang="ru-RU" sz="900" dirty="0" smtClean="0"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Матвеев Александр Васильевич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(1955–2013),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доктор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Матвеева Наталья Петровна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доктор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Нагибин Григорий Федорович,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учитель истории и обществознания Школы № 17,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Паромова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Наталья Александровна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искусствовед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Муз. комплекса И. Я.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Словцова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Тюмень.</a:t>
            </a:r>
            <a:endParaRPr lang="ru-RU" sz="900" dirty="0" smtClean="0"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Петров Борис Сергеевич,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председатель Комиссии по туризму Свердловского регионального отделения Русского географического общества,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 Екатеринбург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Полищук Владимир Владимирович, </a:t>
            </a:r>
            <a:r>
              <a:rPr lang="ru-RU" sz="900" dirty="0" smtClean="0"/>
              <a:t> 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сопредседатель краеведческого клуба «Тюменская старина»,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Пушкаревич Ольга </a:t>
            </a: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Анатольена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филолог, председатель Тюменской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. общ. орг. «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Ишимское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землячество»,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Селезнев Александр Геннадьевич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Омск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Селезнева Ирина Александровна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Омск</a:t>
            </a:r>
            <a:endParaRPr lang="ru-RU" sz="900" dirty="0" smtClean="0"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Селиванов Владимир Евгеньевич,</a:t>
            </a:r>
            <a:r>
              <a:rPr lang="ru-RU" sz="900" dirty="0" smtClean="0"/>
              <a:t>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президент Фонда им. Ермака Тимофеевича, 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Тюмень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Семендяев Виталий Петрович, 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сотник,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геральдист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Новочеркасского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Войскового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общ-ва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Всевеликого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войска Донского,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Новочеркасск</a:t>
            </a:r>
            <a:endParaRPr lang="ru-RU" sz="900" b="1" dirty="0" smtClean="0">
              <a:solidFill>
                <a:srgbClr val="7136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Сериков Юрий Борисович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доктор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Нижний Тагил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Смирнов Иван Владимирович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9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ТюмГУ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эксперт </a:t>
            </a:r>
            <a:r>
              <a:rPr lang="en-US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категории,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900" dirty="0" smtClean="0"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Степанченко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Валерий Иванович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юридических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Салехард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Тетюцких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Надежда Дмитриевна,</a:t>
            </a:r>
            <a:r>
              <a:rPr lang="ru-RU" sz="900" dirty="0" smtClean="0"/>
              <a:t>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зав. Туринским филиалом «Свердловский областной краеведческий музей», 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Туринск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Туров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Сергей Викторович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Хоробрых Станислав Валерьевич,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директор Музея «Палаты Строгановых»,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Усолье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Цыпуштанов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Виктор Александрович,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научный сотрудник Музея «Палаты Строгановых»,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cs typeface="Times New Roman" pitchFamily="18" charset="0"/>
              </a:rPr>
              <a:t>г. Усолье</a:t>
            </a:r>
            <a:endParaRPr lang="ru-RU" sz="900" dirty="0" smtClean="0"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Шитов Святослав Вадимович, </a:t>
            </a: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председатель Союза филателистов и краеведов,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Шулдяков</a:t>
            </a: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Владимир Александрович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кандидат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Омск</a:t>
            </a:r>
            <a:endParaRPr lang="ru-RU" sz="900" b="1" dirty="0" smtClean="0">
              <a:solidFill>
                <a:srgbClr val="713605"/>
              </a:solidFill>
              <a:latin typeface="Arial" pitchFamily="34" charset="0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Ярков Александр Павлович</a:t>
            </a:r>
            <a:r>
              <a:rPr lang="ru-RU" sz="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доктор исторических наук, </a:t>
            </a:r>
            <a:r>
              <a:rPr lang="ru-RU" sz="900" b="1" dirty="0" smtClean="0">
                <a:solidFill>
                  <a:srgbClr val="7136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Тюмень</a:t>
            </a:r>
            <a:endParaRPr lang="ru-RU" sz="900" b="1" dirty="0">
              <a:solidFill>
                <a:srgbClr val="713605"/>
              </a:solidFill>
            </a:endParaRPr>
          </a:p>
        </p:txBody>
      </p:sp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1520" y="1646798"/>
            <a:ext cx="87129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Над справочником работали 52 автора, в том числе 6 докторов, 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кандидатов наук, 17 научных сотрудников музеев, 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научно-исследовательских институтов, лабораторий и центров, 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 краеведов, казаков и работников архивов. 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	   В нём 346 страниц, 418 иллюстраций, 9 разделов и Введение, содержащих 198 статей, в том числе: 74 научных </a:t>
            </a:r>
          </a:p>
          <a:p>
            <a:pPr marL="228600" lvl="0" indent="-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124 информационных. </a:t>
            </a:r>
          </a:p>
          <a:p>
            <a:pPr marL="228600" lvl="0" indent="-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Тираж – 550 экземпляров.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BB90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+Работа+\5. Справочник Ермак\Награды\Благодарность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953" y="4615276"/>
            <a:ext cx="3007391" cy="212609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29" name="Picture 5" descr="D:\+Работа+\5. Справочник Ермак\Награды\Грамота 5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9337" y="3775694"/>
            <a:ext cx="2096599" cy="296567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112474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 «На молитвенную память Ермака Тимофеевича. Благодарные потомки!» - 22 человека.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913892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Грамотой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Благодарностью</a:t>
            </a:r>
          </a:p>
          <a:p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32 человека.</a:t>
            </a:r>
          </a:p>
        </p:txBody>
      </p:sp>
      <p:pic>
        <p:nvPicPr>
          <p:cNvPr id="1026" name="Picture 2" descr="D:\temp\Ивану в период отпуска\Удостоверения к Кресту Ермака\Удостоверение Ермака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2" y="1484784"/>
            <a:ext cx="2902672" cy="206276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Picture 3" descr="D:\temp\Ивану в период отпуска\Удостоверения к Кресту Ермака\Удостоверение Ермака 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484784"/>
            <a:ext cx="2952328" cy="207714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0" y="573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активную работу по подготовке справочника решением общественного </a:t>
            </a:r>
            <a:r>
              <a:rPr lang="ru-RU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Научного Координационного Совета справочника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приказом №29/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26.09.16 атамана Обско-Полярной казачьей линии В. И.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Степанченко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были награждены: </a:t>
            </a:r>
            <a:endParaRPr lang="ru-RU" dirty="0"/>
          </a:p>
        </p:txBody>
      </p:sp>
    </p:spTree>
  </p:cSld>
  <p:clrMapOvr>
    <a:masterClrMapping/>
  </p:clrMapOvr>
  <p:transition advTm="1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1662</Words>
  <Application>Microsoft Office PowerPoint</Application>
  <PresentationFormat>Экран (4:3)</PresentationFormat>
  <Paragraphs>393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</dc:title>
  <dc:creator>COMPANY</dc:creator>
  <cp:lastModifiedBy>COMPANY</cp:lastModifiedBy>
  <cp:revision>131</cp:revision>
  <dcterms:created xsi:type="dcterms:W3CDTF">2016-09-23T04:51:19Z</dcterms:created>
  <dcterms:modified xsi:type="dcterms:W3CDTF">2016-09-30T06:18:32Z</dcterms:modified>
</cp:coreProperties>
</file>